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1749" r:id="rId3"/>
    <p:sldId id="1748" r:id="rId4"/>
    <p:sldId id="1751" r:id="rId5"/>
    <p:sldId id="1752" r:id="rId6"/>
    <p:sldId id="1753" r:id="rId7"/>
    <p:sldId id="1730" r:id="rId8"/>
    <p:sldId id="2814" r:id="rId9"/>
    <p:sldId id="1750" r:id="rId10"/>
    <p:sldId id="1754" r:id="rId11"/>
    <p:sldId id="1703" r:id="rId12"/>
    <p:sldId id="1756" r:id="rId13"/>
    <p:sldId id="1757" r:id="rId14"/>
    <p:sldId id="1758" r:id="rId15"/>
    <p:sldId id="1759" r:id="rId16"/>
    <p:sldId id="1760" r:id="rId17"/>
    <p:sldId id="1761" r:id="rId18"/>
    <p:sldId id="1763" r:id="rId19"/>
    <p:sldId id="1663" r:id="rId20"/>
    <p:sldId id="1664" r:id="rId21"/>
    <p:sldId id="1678" r:id="rId22"/>
    <p:sldId id="2809" r:id="rId23"/>
    <p:sldId id="1666" r:id="rId24"/>
    <p:sldId id="2810" r:id="rId25"/>
    <p:sldId id="1696" r:id="rId26"/>
    <p:sldId id="1717" r:id="rId27"/>
    <p:sldId id="1718" r:id="rId28"/>
    <p:sldId id="1719" r:id="rId29"/>
    <p:sldId id="1683" r:id="rId30"/>
    <p:sldId id="1721" r:id="rId31"/>
    <p:sldId id="1722" r:id="rId32"/>
    <p:sldId id="1728" r:id="rId33"/>
    <p:sldId id="2811" r:id="rId34"/>
    <p:sldId id="1712" r:id="rId35"/>
    <p:sldId id="2812" r:id="rId36"/>
    <p:sldId id="1740" r:id="rId37"/>
    <p:sldId id="1741" r:id="rId38"/>
    <p:sldId id="1743" r:id="rId39"/>
    <p:sldId id="1744" r:id="rId40"/>
    <p:sldId id="1745" r:id="rId41"/>
    <p:sldId id="2813" r:id="rId42"/>
    <p:sldId id="270" r:id="rId4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72" autoAdjust="0"/>
    <p:restoredTop sz="94622" autoAdjust="0"/>
  </p:normalViewPr>
  <p:slideViewPr>
    <p:cSldViewPr>
      <p:cViewPr varScale="1">
        <p:scale>
          <a:sx n="66" d="100"/>
          <a:sy n="66" d="100"/>
        </p:scale>
        <p:origin x="75" y="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57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61CC93-AE3A-4F79-9CE5-59AD92A1DBB9}" type="datetimeFigureOut">
              <a:rPr lang="zh-CN" altLang="en-US" smtClean="0"/>
              <a:t>2020/1/29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AD9851-2020-48C3-9769-47FF5005DB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556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>
            <a:extLst>
              <a:ext uri="{FF2B5EF4-FFF2-40B4-BE49-F238E27FC236}">
                <a16:creationId xmlns:a16="http://schemas.microsoft.com/office/drawing/2014/main" id="{D243CDFF-A3CF-4D4F-BF21-3C8552951E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备注占位符 2">
            <a:extLst>
              <a:ext uri="{FF2B5EF4-FFF2-40B4-BE49-F238E27FC236}">
                <a16:creationId xmlns:a16="http://schemas.microsoft.com/office/drawing/2014/main" id="{C30302F1-C58B-458C-B822-50A8EA3F14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0836" name="灯片编号占位符 3">
            <a:extLst>
              <a:ext uri="{FF2B5EF4-FFF2-40B4-BE49-F238E27FC236}">
                <a16:creationId xmlns:a16="http://schemas.microsoft.com/office/drawing/2014/main" id="{FB7A518F-2A06-4488-A49A-4731434FE7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42038B-0C9E-47B1-ACCF-060655218586}" type="slidenum">
              <a:rPr lang="zh-CN" altLang="en-US" smtClean="0"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3452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>
            <a:extLst>
              <a:ext uri="{FF2B5EF4-FFF2-40B4-BE49-F238E27FC236}">
                <a16:creationId xmlns:a16="http://schemas.microsoft.com/office/drawing/2014/main" id="{D243CDFF-A3CF-4D4F-BF21-3C8552951E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备注占位符 2">
            <a:extLst>
              <a:ext uri="{FF2B5EF4-FFF2-40B4-BE49-F238E27FC236}">
                <a16:creationId xmlns:a16="http://schemas.microsoft.com/office/drawing/2014/main" id="{C30302F1-C58B-458C-B822-50A8EA3F14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0836" name="灯片编号占位符 3">
            <a:extLst>
              <a:ext uri="{FF2B5EF4-FFF2-40B4-BE49-F238E27FC236}">
                <a16:creationId xmlns:a16="http://schemas.microsoft.com/office/drawing/2014/main" id="{FB7A518F-2A06-4488-A49A-4731434FE7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42038B-0C9E-47B1-ACCF-060655218586}" type="slidenum">
              <a:rPr lang="zh-CN" altLang="en-US" smtClean="0"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9047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幻灯片图像占位符 1">
            <a:extLst>
              <a:ext uri="{FF2B5EF4-FFF2-40B4-BE49-F238E27FC236}">
                <a16:creationId xmlns:a16="http://schemas.microsoft.com/office/drawing/2014/main" id="{D243CDFF-A3CF-4D4F-BF21-3C8552951E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备注占位符 2">
            <a:extLst>
              <a:ext uri="{FF2B5EF4-FFF2-40B4-BE49-F238E27FC236}">
                <a16:creationId xmlns:a16="http://schemas.microsoft.com/office/drawing/2014/main" id="{C30302F1-C58B-458C-B822-50A8EA3F14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0836" name="灯片编号占位符 3">
            <a:extLst>
              <a:ext uri="{FF2B5EF4-FFF2-40B4-BE49-F238E27FC236}">
                <a16:creationId xmlns:a16="http://schemas.microsoft.com/office/drawing/2014/main" id="{FB7A518F-2A06-4488-A49A-4731434FE7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42038B-0C9E-47B1-ACCF-060655218586}" type="slidenum">
              <a:rPr lang="zh-CN" altLang="en-US" smtClean="0">
                <a:ea typeface="宋体" panose="02010600030101010101" pitchFamily="2" charset="-122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2255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幻灯片图像占位符 1">
            <a:extLst>
              <a:ext uri="{FF2B5EF4-FFF2-40B4-BE49-F238E27FC236}">
                <a16:creationId xmlns:a16="http://schemas.microsoft.com/office/drawing/2014/main" id="{9156E680-DEFB-414F-A0FE-D1C8C4A6779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文本占位符 2">
            <a:extLst>
              <a:ext uri="{FF2B5EF4-FFF2-40B4-BE49-F238E27FC236}">
                <a16:creationId xmlns:a16="http://schemas.microsoft.com/office/drawing/2014/main" id="{09405A68-0EAD-4FA0-A32E-07C95301FEEF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zh-CN"/>
              <a:t>10</a:t>
            </a:r>
            <a:r>
              <a:rPr lang="zh-CN" altLang="en-US"/>
              <a:t>大来源专辑、</a:t>
            </a:r>
            <a:r>
              <a:rPr lang="en-US" altLang="zh-CN"/>
              <a:t>168</a:t>
            </a:r>
            <a:r>
              <a:rPr lang="zh-CN" altLang="en-US"/>
              <a:t>个学科，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D1E37E-5ECA-4AE8-A2D7-F5F853D560DB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40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D1E37E-5ECA-4AE8-A2D7-F5F853D560DB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14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22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E36D1054-91E5-45C4-867C-09D3044B9EBB}"/>
              </a:ext>
            </a:extLst>
          </p:cNvPr>
          <p:cNvSpPr txBox="1">
            <a:spLocks/>
          </p:cNvSpPr>
          <p:nvPr userDrawn="1"/>
        </p:nvSpPr>
        <p:spPr>
          <a:xfrm>
            <a:off x="1367367" y="8210551"/>
            <a:ext cx="863600" cy="438149"/>
          </a:xfrm>
          <a:prstGeom prst="rect">
            <a:avLst/>
          </a:prstGeom>
        </p:spPr>
        <p:txBody>
          <a:bodyPr wrap="none" lIns="162560" tIns="81280" rIns="162560" bIns="8128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fld id="{57C8EEDA-DE9F-4F85-823C-DDCE68AA5482}" type="slidenum">
              <a:rPr lang="en-US" sz="1867" smtClean="0">
                <a:solidFill>
                  <a:srgbClr val="FFFFFF"/>
                </a:solidFill>
                <a:latin typeface="Bebas Neue" charset="0"/>
                <a:ea typeface="Bebas Neue" charset="0"/>
                <a:cs typeface="Bebas Neue" charset="0"/>
              </a:rPr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867" dirty="0">
              <a:solidFill>
                <a:srgbClr val="FFFFFF"/>
              </a:solidFill>
              <a:latin typeface="Bebas Neue" charset="0"/>
              <a:ea typeface="Bebas Neue" charset="0"/>
              <a:cs typeface="Bebas Neue" charset="0"/>
            </a:endParaRPr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426946E0-E85A-4B68-B190-4176C1446E3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4334" y="8225367"/>
            <a:ext cx="849913" cy="37965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defRPr/>
            </a:pPr>
            <a:r>
              <a:rPr lang="en-US" altLang="zh-CN" sz="1867">
                <a:solidFill>
                  <a:srgbClr val="FFFFFF"/>
                </a:solidFill>
                <a:latin typeface="Bebas Neue"/>
                <a:ea typeface="Bebas Neue"/>
                <a:cs typeface="Bebas Neue"/>
              </a:rPr>
              <a:t>Slide  /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A04B1E-6442-4E4A-8F37-039BB15CD9AA}"/>
              </a:ext>
            </a:extLst>
          </p:cNvPr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tx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8180937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3.xml"/><Relationship Id="rId3" Type="http://schemas.openxmlformats.org/officeDocument/2006/relationships/slide" Target="slide3.xml"/><Relationship Id="rId7" Type="http://schemas.openxmlformats.org/officeDocument/2006/relationships/slide" Target="slide2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5" Type="http://schemas.openxmlformats.org/officeDocument/2006/relationships/slide" Target="slide9.xml"/><Relationship Id="rId4" Type="http://schemas.openxmlformats.org/officeDocument/2006/relationships/image" Target="../media/image4.png"/><Relationship Id="rId9" Type="http://schemas.openxmlformats.org/officeDocument/2006/relationships/slide" Target="slide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794000" y="2513168"/>
            <a:ext cx="7802136" cy="106734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（知网研究型学习平台）</a:t>
            </a:r>
            <a:endParaRPr lang="en-US" altLang="zh-CN" sz="5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3"/>
          <p:cNvSpPr txBox="1"/>
          <p:nvPr/>
        </p:nvSpPr>
        <p:spPr>
          <a:xfrm>
            <a:off x="1727200" y="3505200"/>
            <a:ext cx="7298793" cy="117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30000"/>
              </a:lnSpc>
            </a:pPr>
            <a:r>
              <a:rPr lang="zh-CN" altLang="en-US" sz="6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轻松上手的使用方法</a:t>
            </a:r>
          </a:p>
        </p:txBody>
      </p:sp>
      <p:sp>
        <p:nvSpPr>
          <p:cNvPr id="7" name="文本占位符 3"/>
          <p:cNvSpPr txBox="1"/>
          <p:nvPr/>
        </p:nvSpPr>
        <p:spPr>
          <a:xfrm>
            <a:off x="1985893" y="4819537"/>
            <a:ext cx="4486925" cy="514463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376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2500"/>
              </a:lnSpc>
            </a:pPr>
            <a:r>
              <a:rPr lang="zh-CN" altLang="en-US" sz="2400" b="1" dirty="0">
                <a:solidFill>
                  <a:srgbClr val="2E4052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中国知网 研学平台事业本部</a:t>
            </a:r>
            <a:endParaRPr lang="en-US" altLang="zh-CN" sz="2400" b="1" dirty="0">
              <a:solidFill>
                <a:srgbClr val="2E4052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2"/>
          <p:cNvSpPr txBox="1"/>
          <p:nvPr/>
        </p:nvSpPr>
        <p:spPr>
          <a:xfrm>
            <a:off x="1907153" y="872928"/>
            <a:ext cx="9906000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800" b="1" dirty="0">
                <a:solidFill>
                  <a:srgbClr val="0070C0"/>
                </a:solidFill>
                <a:latin typeface="仿宋_GB2312" panose="02010609030101010101" charset="-122"/>
                <a:ea typeface="微软雅黑" panose="020B0503020204020204" pitchFamily="34" charset="-122"/>
              </a:rPr>
              <a:t>研学平台</a:t>
            </a:r>
            <a:endParaRPr lang="zh-CN" altLang="en-US" sz="5400" b="1" dirty="0">
              <a:solidFill>
                <a:srgbClr val="0070C0"/>
              </a:solidFill>
              <a:latin typeface="仿宋_GB2312" panose="02010609030101010101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id="{B5C1A48D-9C0C-481F-8762-16E34D018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7531" y="474033"/>
            <a:ext cx="898385" cy="8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F2AFF97-433C-4FD6-8059-FACBAD0C1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720" y="1371600"/>
            <a:ext cx="13218559" cy="773981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B65EFBA2-8CD9-4BEA-99FC-8F323BE7FCD5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B719D033-1553-4169-9001-16CB0C5F5BFF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研读学习</a:t>
              </a:r>
            </a:p>
          </p:txBody>
        </p:sp>
        <p:sp>
          <p:nvSpPr>
            <p:cNvPr id="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70295B16-998A-4E34-B49A-F754FCC10F49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归纳管理个人素材</a:t>
              </a:r>
            </a:p>
          </p:txBody>
        </p:sp>
        <p:sp>
          <p:nvSpPr>
            <p:cNvPr id="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3AA4B66F-9937-4C47-BA80-4CA8AF56144F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CEC13BAB-FC08-4D66-B584-5777B41E0AAB}"/>
              </a:ext>
            </a:extLst>
          </p:cNvPr>
          <p:cNvGrpSpPr>
            <a:grpSpLocks/>
          </p:cNvGrpSpPr>
          <p:nvPr/>
        </p:nvGrpSpPr>
        <p:grpSpPr bwMode="auto">
          <a:xfrm>
            <a:off x="1346200" y="2429813"/>
            <a:ext cx="3969216" cy="1532587"/>
            <a:chOff x="8370891" y="3494257"/>
            <a:chExt cx="6121539" cy="2364125"/>
          </a:xfrm>
        </p:grpSpPr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0218A7E9-17C7-4823-B669-3D9FB3EA41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0891" y="3494257"/>
              <a:ext cx="1410237" cy="1541314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9" name="矩形标注">
              <a:extLst>
                <a:ext uri="{FF2B5EF4-FFF2-40B4-BE49-F238E27FC236}">
                  <a16:creationId xmlns:a16="http://schemas.microsoft.com/office/drawing/2014/main" id="{68AA2B57-6CB9-41F4-96AA-93F2DA567426}"/>
                </a:ext>
              </a:extLst>
            </p:cNvPr>
            <p:cNvSpPr/>
            <p:nvPr/>
          </p:nvSpPr>
          <p:spPr>
            <a:xfrm>
              <a:off x="10368727" y="3977677"/>
              <a:ext cx="4123703" cy="1880705"/>
            </a:xfrm>
            <a:prstGeom prst="wedgeRectCallout">
              <a:avLst>
                <a:gd name="adj1" fmla="val -63232"/>
                <a:gd name="adj2" fmla="val -38973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点击左侧的</a:t>
              </a:r>
              <a:endParaRPr lang="en-US" altLang="zh-C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“研读学习”</a:t>
              </a:r>
              <a:endParaRPr lang="en-US" altLang="zh-C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70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9CF337BD-EC84-4B49-ADE8-C833D638FD49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E7D3523-2CD1-46E3-B8C5-A51F28356222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新建专题</a:t>
              </a:r>
            </a:p>
          </p:txBody>
        </p:sp>
        <p:sp>
          <p:nvSpPr>
            <p:cNvPr id="3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5FD52F7-18BE-4AE4-A4C5-D44F0036A3F1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归纳管理个人素材</a:t>
              </a:r>
            </a:p>
          </p:txBody>
        </p:sp>
        <p:sp>
          <p:nvSpPr>
            <p:cNvPr id="3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ACAA809-B454-4000-8688-69ECEB69F242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FDC26838-EE3B-4F58-8D64-2FE8FA387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1295400"/>
            <a:ext cx="13258800" cy="7763377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731707B-DCE2-48E1-8384-9D4001D1899F}"/>
              </a:ext>
            </a:extLst>
          </p:cNvPr>
          <p:cNvGrpSpPr>
            <a:grpSpLocks/>
          </p:cNvGrpSpPr>
          <p:nvPr/>
        </p:nvGrpSpPr>
        <p:grpSpPr bwMode="auto">
          <a:xfrm>
            <a:off x="3403600" y="1919835"/>
            <a:ext cx="4207108" cy="1585365"/>
            <a:chOff x="8370891" y="1806409"/>
            <a:chExt cx="6488428" cy="2445539"/>
          </a:xfrm>
        </p:grpSpPr>
        <p:sp>
          <p:nvSpPr>
            <p:cNvPr id="35" name="文本框 23">
              <a:extLst>
                <a:ext uri="{FF2B5EF4-FFF2-40B4-BE49-F238E27FC236}">
                  <a16:creationId xmlns:a16="http://schemas.microsoft.com/office/drawing/2014/main" id="{0855C76E-A7F4-4B9F-9AA1-03FB6FDC2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0891" y="3494257"/>
              <a:ext cx="1410237" cy="75769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36" name="矩形标注">
              <a:extLst>
                <a:ext uri="{FF2B5EF4-FFF2-40B4-BE49-F238E27FC236}">
                  <a16:creationId xmlns:a16="http://schemas.microsoft.com/office/drawing/2014/main" id="{9220683F-00F1-4DCD-9AAA-CBD1487F38AF}"/>
                </a:ext>
              </a:extLst>
            </p:cNvPr>
            <p:cNvSpPr/>
            <p:nvPr/>
          </p:nvSpPr>
          <p:spPr>
            <a:xfrm>
              <a:off x="10735616" y="1806409"/>
              <a:ext cx="4123703" cy="1880705"/>
            </a:xfrm>
            <a:prstGeom prst="wedgeRectCallout">
              <a:avLst>
                <a:gd name="adj1" fmla="val -64860"/>
                <a:gd name="adj2" fmla="val 47932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可以新建专题</a:t>
              </a:r>
              <a:endParaRPr lang="en-US" altLang="zh-C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收纳文献</a:t>
              </a:r>
              <a:endParaRPr lang="en-US" altLang="zh-C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D42361F9-3BB4-47A0-871B-0D6999279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3400" y="4038600"/>
            <a:ext cx="6129338" cy="251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3C852A6E-E47D-43B4-B523-61C5066E992D}"/>
              </a:ext>
            </a:extLst>
          </p:cNvPr>
          <p:cNvGrpSpPr>
            <a:grpSpLocks/>
          </p:cNvGrpSpPr>
          <p:nvPr/>
        </p:nvGrpSpPr>
        <p:grpSpPr bwMode="auto">
          <a:xfrm>
            <a:off x="6070600" y="3638471"/>
            <a:ext cx="7382109" cy="1963268"/>
            <a:chOff x="8253371" y="1379371"/>
            <a:chExt cx="11385085" cy="3028482"/>
          </a:xfrm>
        </p:grpSpPr>
        <p:sp>
          <p:nvSpPr>
            <p:cNvPr id="38" name="文本框 23">
              <a:extLst>
                <a:ext uri="{FF2B5EF4-FFF2-40B4-BE49-F238E27FC236}">
                  <a16:creationId xmlns:a16="http://schemas.microsoft.com/office/drawing/2014/main" id="{3AF621F5-ADC1-48E8-B064-60FFC46F2E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53371" y="3363334"/>
              <a:ext cx="7638783" cy="104451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39" name="矩形标注">
              <a:extLst>
                <a:ext uri="{FF2B5EF4-FFF2-40B4-BE49-F238E27FC236}">
                  <a16:creationId xmlns:a16="http://schemas.microsoft.com/office/drawing/2014/main" id="{E759CD56-1654-495F-9676-85A2A1972CF9}"/>
                </a:ext>
              </a:extLst>
            </p:cNvPr>
            <p:cNvSpPr/>
            <p:nvPr/>
          </p:nvSpPr>
          <p:spPr>
            <a:xfrm>
              <a:off x="12601602" y="1379371"/>
              <a:ext cx="7036854" cy="1156093"/>
            </a:xfrm>
            <a:prstGeom prst="wedgeRectCallout">
              <a:avLst>
                <a:gd name="adj1" fmla="val -42593"/>
                <a:gd name="adj2" fmla="val 94411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输入想创建的专题名称</a:t>
              </a:r>
              <a:endParaRPr lang="en-US" altLang="zh-CN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6921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A0D40B5-47CA-49DB-9FE2-DF3FB04DD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34" y="1532972"/>
            <a:ext cx="11962443" cy="7004325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CF337BD-EC84-4B49-ADE8-C833D638FD49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E7D3523-2CD1-46E3-B8C5-A51F28356222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检索添加</a:t>
              </a:r>
            </a:p>
          </p:txBody>
        </p:sp>
        <p:sp>
          <p:nvSpPr>
            <p:cNvPr id="3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5FD52F7-18BE-4AE4-A4C5-D44F0036A3F1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链接知网五大核心库一键添加文献</a:t>
              </a:r>
            </a:p>
          </p:txBody>
        </p:sp>
        <p:sp>
          <p:nvSpPr>
            <p:cNvPr id="3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ACAA809-B454-4000-8688-69ECEB69F242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731707B-DCE2-48E1-8384-9D4001D1899F}"/>
              </a:ext>
            </a:extLst>
          </p:cNvPr>
          <p:cNvGrpSpPr>
            <a:grpSpLocks/>
          </p:cNvGrpSpPr>
          <p:nvPr/>
        </p:nvGrpSpPr>
        <p:grpSpPr bwMode="auto">
          <a:xfrm>
            <a:off x="628184" y="3483614"/>
            <a:ext cx="2673816" cy="1481765"/>
            <a:chOff x="8163833" y="3494257"/>
            <a:chExt cx="4123703" cy="2285728"/>
          </a:xfrm>
        </p:grpSpPr>
        <p:sp>
          <p:nvSpPr>
            <p:cNvPr id="35" name="文本框 23">
              <a:extLst>
                <a:ext uri="{FF2B5EF4-FFF2-40B4-BE49-F238E27FC236}">
                  <a16:creationId xmlns:a16="http://schemas.microsoft.com/office/drawing/2014/main" id="{0855C76E-A7F4-4B9F-9AA1-03FB6FDC2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70891" y="3494257"/>
              <a:ext cx="3290553" cy="75769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36" name="矩形标注">
              <a:extLst>
                <a:ext uri="{FF2B5EF4-FFF2-40B4-BE49-F238E27FC236}">
                  <a16:creationId xmlns:a16="http://schemas.microsoft.com/office/drawing/2014/main" id="{9220683F-00F1-4DCD-9AAA-CBD1487F38AF}"/>
                </a:ext>
              </a:extLst>
            </p:cNvPr>
            <p:cNvSpPr/>
            <p:nvPr/>
          </p:nvSpPr>
          <p:spPr>
            <a:xfrm>
              <a:off x="8163833" y="4855929"/>
              <a:ext cx="4123703" cy="924056"/>
            </a:xfrm>
            <a:prstGeom prst="wedgeRectCallout">
              <a:avLst>
                <a:gd name="adj1" fmla="val 4623"/>
                <a:gd name="adj2" fmla="val -99867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创建好的专题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C852A6E-E47D-43B4-B523-61C5066E992D}"/>
              </a:ext>
            </a:extLst>
          </p:cNvPr>
          <p:cNvGrpSpPr>
            <a:grpSpLocks/>
          </p:cNvGrpSpPr>
          <p:nvPr/>
        </p:nvGrpSpPr>
        <p:grpSpPr bwMode="auto">
          <a:xfrm>
            <a:off x="3937000" y="2451099"/>
            <a:ext cx="3200399" cy="2214762"/>
            <a:chOff x="5667937" y="-354281"/>
            <a:chExt cx="4935827" cy="3416431"/>
          </a:xfrm>
        </p:grpSpPr>
        <p:sp>
          <p:nvSpPr>
            <p:cNvPr id="38" name="文本框 23">
              <a:extLst>
                <a:ext uri="{FF2B5EF4-FFF2-40B4-BE49-F238E27FC236}">
                  <a16:creationId xmlns:a16="http://schemas.microsoft.com/office/drawing/2014/main" id="{3AF621F5-ADC1-48E8-B064-60FFC46F2E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8489" y="-354281"/>
              <a:ext cx="1527757" cy="104451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39" name="矩形标注">
              <a:extLst>
                <a:ext uri="{FF2B5EF4-FFF2-40B4-BE49-F238E27FC236}">
                  <a16:creationId xmlns:a16="http://schemas.microsoft.com/office/drawing/2014/main" id="{E759CD56-1654-495F-9676-85A2A1972CF9}"/>
                </a:ext>
              </a:extLst>
            </p:cNvPr>
            <p:cNvSpPr/>
            <p:nvPr/>
          </p:nvSpPr>
          <p:spPr>
            <a:xfrm>
              <a:off x="5667937" y="1504570"/>
              <a:ext cx="4935827" cy="1557580"/>
            </a:xfrm>
            <a:prstGeom prst="wedgeRectCallout">
              <a:avLst>
                <a:gd name="adj1" fmla="val 31557"/>
                <a:gd name="adj2" fmla="val -80957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检索添加：链接知网五大核心库一键添加文献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4F53FCAF-775D-4D3D-94FC-10E943136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8090" y="3581400"/>
            <a:ext cx="8301353" cy="5246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13FBB01-F01C-476F-ACB9-024676A8F94C}"/>
              </a:ext>
            </a:extLst>
          </p:cNvPr>
          <p:cNvGrpSpPr/>
          <p:nvPr/>
        </p:nvGrpSpPr>
        <p:grpSpPr>
          <a:xfrm>
            <a:off x="7518400" y="5867400"/>
            <a:ext cx="2971802" cy="2924728"/>
            <a:chOff x="7518400" y="5867400"/>
            <a:chExt cx="2971802" cy="2924728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542181C5-7DB9-484B-B5B7-2D663FD712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18400" y="6429928"/>
              <a:ext cx="2971802" cy="2362200"/>
              <a:chOff x="10665324" y="160827"/>
              <a:chExt cx="4583272" cy="3643865"/>
            </a:xfrm>
          </p:grpSpPr>
          <p:sp>
            <p:nvSpPr>
              <p:cNvPr id="19" name="文本框 23">
                <a:extLst>
                  <a:ext uri="{FF2B5EF4-FFF2-40B4-BE49-F238E27FC236}">
                    <a16:creationId xmlns:a16="http://schemas.microsoft.com/office/drawing/2014/main" id="{61E68B42-2803-4310-8774-EBB945259A6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65324" y="160827"/>
                <a:ext cx="705120" cy="3643865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prstDash val="sys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endParaRPr lang="zh-CN" altLang="en-US" sz="2987" dirty="0"/>
              </a:p>
            </p:txBody>
          </p:sp>
          <p:sp>
            <p:nvSpPr>
              <p:cNvPr id="20" name="矩形标注">
                <a:extLst>
                  <a:ext uri="{FF2B5EF4-FFF2-40B4-BE49-F238E27FC236}">
                    <a16:creationId xmlns:a16="http://schemas.microsoft.com/office/drawing/2014/main" id="{7E5FB554-54B2-449A-8A2B-8824F3B88630}"/>
                  </a:ext>
                </a:extLst>
              </p:cNvPr>
              <p:cNvSpPr/>
              <p:nvPr/>
            </p:nvSpPr>
            <p:spPr>
              <a:xfrm>
                <a:off x="12416501" y="586071"/>
                <a:ext cx="2832095" cy="1557580"/>
              </a:xfrm>
              <a:prstGeom prst="wedgeRectCallout">
                <a:avLst>
                  <a:gd name="adj1" fmla="val -33180"/>
                  <a:gd name="adj2" fmla="val -80957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选择文献</a:t>
                </a:r>
                <a:endParaRPr lang="en-US" altLang="zh-CN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endParaRPr>
              </a:p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批量添加</a:t>
                </a:r>
              </a:p>
            </p:txBody>
          </p:sp>
        </p:grpSp>
        <p:sp>
          <p:nvSpPr>
            <p:cNvPr id="21" name="文本框 23">
              <a:extLst>
                <a:ext uri="{FF2B5EF4-FFF2-40B4-BE49-F238E27FC236}">
                  <a16:creationId xmlns:a16="http://schemas.microsoft.com/office/drawing/2014/main" id="{465F7505-C35F-43DF-A54B-6AB46B1AA9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6522" y="5867400"/>
              <a:ext cx="736878" cy="33709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</p:grpSp>
    </p:spTree>
    <p:extLst>
      <p:ext uri="{BB962C8B-B14F-4D97-AF65-F5344CB8AC3E}">
        <p14:creationId xmlns:p14="http://schemas.microsoft.com/office/powerpoint/2010/main" val="10805838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82193AE-B663-4814-B954-553F8D9F9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534" y="1285922"/>
            <a:ext cx="13370960" cy="7829049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9CF337BD-EC84-4B49-ADE8-C833D638FD49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E7D3523-2CD1-46E3-B8C5-A51F28356222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本地上传</a:t>
              </a:r>
            </a:p>
          </p:txBody>
        </p:sp>
        <p:sp>
          <p:nvSpPr>
            <p:cNvPr id="3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5FD52F7-18BE-4AE4-A4C5-D44F0036A3F1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本地文献可以上传，进行统一管理</a:t>
              </a:r>
            </a:p>
          </p:txBody>
        </p:sp>
        <p:sp>
          <p:nvSpPr>
            <p:cNvPr id="3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ACAA809-B454-4000-8688-69ECEB69F242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3C852A6E-E47D-43B4-B523-61C5066E992D}"/>
              </a:ext>
            </a:extLst>
          </p:cNvPr>
          <p:cNvGrpSpPr>
            <a:grpSpLocks/>
          </p:cNvGrpSpPr>
          <p:nvPr/>
        </p:nvGrpSpPr>
        <p:grpSpPr bwMode="auto">
          <a:xfrm>
            <a:off x="5611734" y="2347204"/>
            <a:ext cx="3276600" cy="2214762"/>
            <a:chOff x="5667937" y="-354281"/>
            <a:chExt cx="5053348" cy="3416431"/>
          </a:xfrm>
        </p:grpSpPr>
        <p:sp>
          <p:nvSpPr>
            <p:cNvPr id="38" name="文本框 23">
              <a:extLst>
                <a:ext uri="{FF2B5EF4-FFF2-40B4-BE49-F238E27FC236}">
                  <a16:creationId xmlns:a16="http://schemas.microsoft.com/office/drawing/2014/main" id="{3AF621F5-ADC1-48E8-B064-60FFC46F2E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58489" y="-354281"/>
              <a:ext cx="1762796" cy="104451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39" name="矩形标注">
              <a:extLst>
                <a:ext uri="{FF2B5EF4-FFF2-40B4-BE49-F238E27FC236}">
                  <a16:creationId xmlns:a16="http://schemas.microsoft.com/office/drawing/2014/main" id="{E759CD56-1654-495F-9676-85A2A1972CF9}"/>
                </a:ext>
              </a:extLst>
            </p:cNvPr>
            <p:cNvSpPr/>
            <p:nvPr/>
          </p:nvSpPr>
          <p:spPr>
            <a:xfrm>
              <a:off x="5667937" y="1504570"/>
              <a:ext cx="4935827" cy="1557580"/>
            </a:xfrm>
            <a:prstGeom prst="wedgeRectCallout">
              <a:avLst>
                <a:gd name="adj1" fmla="val 31557"/>
                <a:gd name="adj2" fmla="val -80957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电脑里的本地文献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可以上传 进行统一管理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E151F809-8AEA-4D20-B2B8-9127D66A5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800" y="3429000"/>
            <a:ext cx="6425747" cy="4874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60912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6C72A83-B69F-4416-973E-932C921DE833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315395E-38C8-4D32-B173-924F2DFF0EF0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文献查找及管理</a:t>
              </a:r>
            </a:p>
          </p:txBody>
        </p:sp>
        <p:sp>
          <p:nvSpPr>
            <p:cNvPr id="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888CD063-9C2F-4182-B690-9E247464AAEB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可以在研读学习页面进行专题管理，查找文献。</a:t>
              </a:r>
            </a:p>
          </p:txBody>
        </p:sp>
        <p:sp>
          <p:nvSpPr>
            <p:cNvPr id="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2B990921-4A9F-4B69-BA13-B5E6A0D05A23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41B614F-7496-4AF7-B452-E548201C6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621" y="1255820"/>
            <a:ext cx="13447160" cy="7873666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9D5ED5A-9E4E-4E55-932F-20C86504FA7D}"/>
              </a:ext>
            </a:extLst>
          </p:cNvPr>
          <p:cNvGrpSpPr>
            <a:grpSpLocks/>
          </p:cNvGrpSpPr>
          <p:nvPr/>
        </p:nvGrpSpPr>
        <p:grpSpPr bwMode="auto">
          <a:xfrm>
            <a:off x="10414001" y="3464618"/>
            <a:ext cx="1828798" cy="5450781"/>
            <a:chOff x="8488412" y="-354283"/>
            <a:chExt cx="2820470" cy="8408225"/>
          </a:xfrm>
        </p:grpSpPr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4C336991-D69B-49F7-B75C-2B1D884DF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1048" y="-354283"/>
              <a:ext cx="1410237" cy="840822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9" name="矩形标注">
              <a:extLst>
                <a:ext uri="{FF2B5EF4-FFF2-40B4-BE49-F238E27FC236}">
                  <a16:creationId xmlns:a16="http://schemas.microsoft.com/office/drawing/2014/main" id="{F41C8E6E-8216-4D35-80DD-E7E42B5D94FF}"/>
                </a:ext>
              </a:extLst>
            </p:cNvPr>
            <p:cNvSpPr/>
            <p:nvPr/>
          </p:nvSpPr>
          <p:spPr>
            <a:xfrm>
              <a:off x="8488412" y="4174991"/>
              <a:ext cx="2820470" cy="1002951"/>
            </a:xfrm>
            <a:prstGeom prst="wedgeRectCallout">
              <a:avLst>
                <a:gd name="adj1" fmla="val 2192"/>
                <a:gd name="adj2" fmla="val -104396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重要度标识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C1FBA03-B5C5-4CDA-9710-0CAC4F1987A5}"/>
              </a:ext>
            </a:extLst>
          </p:cNvPr>
          <p:cNvGrpSpPr>
            <a:grpSpLocks/>
          </p:cNvGrpSpPr>
          <p:nvPr/>
        </p:nvGrpSpPr>
        <p:grpSpPr bwMode="auto">
          <a:xfrm>
            <a:off x="12014199" y="2590801"/>
            <a:ext cx="3142181" cy="1523998"/>
            <a:chOff x="9311047" y="-354281"/>
            <a:chExt cx="4846039" cy="2350877"/>
          </a:xfrm>
        </p:grpSpPr>
        <p:sp>
          <p:nvSpPr>
            <p:cNvPr id="12" name="文本框 23">
              <a:extLst>
                <a:ext uri="{FF2B5EF4-FFF2-40B4-BE49-F238E27FC236}">
                  <a16:creationId xmlns:a16="http://schemas.microsoft.com/office/drawing/2014/main" id="{7D33095D-EDA4-4166-8B8F-629E4DB2F4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1047" y="-354281"/>
              <a:ext cx="4230711" cy="705264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13" name="矩形标注">
              <a:extLst>
                <a:ext uri="{FF2B5EF4-FFF2-40B4-BE49-F238E27FC236}">
                  <a16:creationId xmlns:a16="http://schemas.microsoft.com/office/drawing/2014/main" id="{16C6462F-BEEE-4775-A917-105F96EEE3EF}"/>
                </a:ext>
              </a:extLst>
            </p:cNvPr>
            <p:cNvSpPr/>
            <p:nvPr/>
          </p:nvSpPr>
          <p:spPr>
            <a:xfrm>
              <a:off x="11336616" y="993645"/>
              <a:ext cx="2820470" cy="1002951"/>
            </a:xfrm>
            <a:prstGeom prst="wedgeRectCallout">
              <a:avLst>
                <a:gd name="adj1" fmla="val 2192"/>
                <a:gd name="adj2" fmla="val -104396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单篇搜索文献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64A3C43-1AFC-4088-AAFB-75702CA19C06}"/>
              </a:ext>
            </a:extLst>
          </p:cNvPr>
          <p:cNvGrpSpPr>
            <a:grpSpLocks/>
          </p:cNvGrpSpPr>
          <p:nvPr/>
        </p:nvGrpSpPr>
        <p:grpSpPr bwMode="auto">
          <a:xfrm>
            <a:off x="1633018" y="3200400"/>
            <a:ext cx="2227781" cy="5708925"/>
            <a:chOff x="9311047" y="-354283"/>
            <a:chExt cx="3435803" cy="8806431"/>
          </a:xfrm>
        </p:grpSpPr>
        <p:sp>
          <p:nvSpPr>
            <p:cNvPr id="16" name="文本框 23">
              <a:extLst>
                <a:ext uri="{FF2B5EF4-FFF2-40B4-BE49-F238E27FC236}">
                  <a16:creationId xmlns:a16="http://schemas.microsoft.com/office/drawing/2014/main" id="{429F1A47-C83E-4B15-8529-8A1022D033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1047" y="-354283"/>
              <a:ext cx="3435803" cy="880643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17" name="矩形标注">
              <a:extLst>
                <a:ext uri="{FF2B5EF4-FFF2-40B4-BE49-F238E27FC236}">
                  <a16:creationId xmlns:a16="http://schemas.microsoft.com/office/drawing/2014/main" id="{879B0308-8A59-426A-B500-F9A86A63B1B9}"/>
                </a:ext>
              </a:extLst>
            </p:cNvPr>
            <p:cNvSpPr/>
            <p:nvPr/>
          </p:nvSpPr>
          <p:spPr>
            <a:xfrm>
              <a:off x="9808859" y="5874006"/>
              <a:ext cx="2820470" cy="1002951"/>
            </a:xfrm>
            <a:prstGeom prst="wedgeRectCallout">
              <a:avLst>
                <a:gd name="adj1" fmla="val 2192"/>
                <a:gd name="adj2" fmla="val -104396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专题管理</a:t>
              </a: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D977C9B5-B04B-421E-A736-6D3556DC24E7}"/>
              </a:ext>
            </a:extLst>
          </p:cNvPr>
          <p:cNvGrpSpPr>
            <a:grpSpLocks/>
          </p:cNvGrpSpPr>
          <p:nvPr/>
        </p:nvGrpSpPr>
        <p:grpSpPr bwMode="auto">
          <a:xfrm>
            <a:off x="3936996" y="3011715"/>
            <a:ext cx="7772404" cy="1512127"/>
            <a:chOff x="9193526" y="-460641"/>
            <a:chExt cx="11987017" cy="2701242"/>
          </a:xfrm>
        </p:grpSpPr>
        <p:sp>
          <p:nvSpPr>
            <p:cNvPr id="19" name="文本框 23">
              <a:extLst>
                <a:ext uri="{FF2B5EF4-FFF2-40B4-BE49-F238E27FC236}">
                  <a16:creationId xmlns:a16="http://schemas.microsoft.com/office/drawing/2014/main" id="{9E464223-18EE-480F-BE63-90236DBB22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3526" y="-460641"/>
              <a:ext cx="11987017" cy="80905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0" name="矩形标注">
              <a:extLst>
                <a:ext uri="{FF2B5EF4-FFF2-40B4-BE49-F238E27FC236}">
                  <a16:creationId xmlns:a16="http://schemas.microsoft.com/office/drawing/2014/main" id="{628B2BE3-48C3-4004-A91E-1739184B7234}"/>
                </a:ext>
              </a:extLst>
            </p:cNvPr>
            <p:cNvSpPr/>
            <p:nvPr/>
          </p:nvSpPr>
          <p:spPr>
            <a:xfrm>
              <a:off x="12131525" y="1237649"/>
              <a:ext cx="3995670" cy="1002952"/>
            </a:xfrm>
            <a:prstGeom prst="wedgeRectCallout">
              <a:avLst>
                <a:gd name="adj1" fmla="val 29643"/>
                <a:gd name="adj2" fmla="val -112152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多条件筛查文献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09421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9286" y="2667000"/>
            <a:ext cx="4577609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第三步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如何阅读文献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76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B620F7-5132-47E8-AFB3-2CC96B1697EA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BE07227-B8BF-4ED7-B12C-B5DA9AF0E6F3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打开文献</a:t>
              </a:r>
            </a:p>
          </p:txBody>
        </p:sp>
        <p:sp>
          <p:nvSpPr>
            <p:cNvPr id="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167FA30-0797-4CDD-AEEF-CE8DDD6C310F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方法①：知网研学专题中点开文章</a:t>
              </a:r>
            </a:p>
          </p:txBody>
        </p:sp>
        <p:sp>
          <p:nvSpPr>
            <p:cNvPr id="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56614F6-9BB8-49F3-A51F-4DF670286B87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3299AFE2-BB0C-4810-9316-689C530ED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291390"/>
            <a:ext cx="13411200" cy="785261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66A3BB3A-4BEC-42C7-AA3E-24A1F97F6817}"/>
              </a:ext>
            </a:extLst>
          </p:cNvPr>
          <p:cNvGrpSpPr>
            <a:grpSpLocks/>
          </p:cNvGrpSpPr>
          <p:nvPr/>
        </p:nvGrpSpPr>
        <p:grpSpPr bwMode="auto">
          <a:xfrm>
            <a:off x="4775200" y="5029200"/>
            <a:ext cx="5257796" cy="1399642"/>
            <a:chOff x="9193526" y="-460641"/>
            <a:chExt cx="8108854" cy="2500300"/>
          </a:xfrm>
        </p:grpSpPr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AC042FEF-D570-48C9-AD58-904719C3E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3526" y="-460641"/>
              <a:ext cx="3995670" cy="80905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9" name="矩形标注">
              <a:extLst>
                <a:ext uri="{FF2B5EF4-FFF2-40B4-BE49-F238E27FC236}">
                  <a16:creationId xmlns:a16="http://schemas.microsoft.com/office/drawing/2014/main" id="{4BC72751-3E8E-4EE4-B1A7-E3D77DD49BF6}"/>
                </a:ext>
              </a:extLst>
            </p:cNvPr>
            <p:cNvSpPr/>
            <p:nvPr/>
          </p:nvSpPr>
          <p:spPr>
            <a:xfrm>
              <a:off x="11661440" y="1036707"/>
              <a:ext cx="5640940" cy="1002952"/>
            </a:xfrm>
            <a:prstGeom prst="wedgeRectCallout">
              <a:avLst>
                <a:gd name="adj1" fmla="val -35833"/>
                <a:gd name="adj2" fmla="val -105689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选择专题中的文献打开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586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D06D639-DF7B-45B0-944C-A0AEAA84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524000"/>
            <a:ext cx="13625248" cy="755464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3B620F7-5132-47E8-AFB3-2CC96B1697EA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BE07227-B8BF-4ED7-B12C-B5DA9AF0E6F3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打开文献</a:t>
              </a:r>
            </a:p>
          </p:txBody>
        </p:sp>
        <p:sp>
          <p:nvSpPr>
            <p:cNvPr id="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167FA30-0797-4CDD-AEEF-CE8DDD6C310F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方法②：知网首页点开的文章，点击“记笔记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”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56614F6-9BB8-49F3-A51F-4DF670286B87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6A3BB3A-4BEC-42C7-AA3E-24A1F97F6817}"/>
              </a:ext>
            </a:extLst>
          </p:cNvPr>
          <p:cNvGrpSpPr>
            <a:grpSpLocks/>
          </p:cNvGrpSpPr>
          <p:nvPr/>
        </p:nvGrpSpPr>
        <p:grpSpPr bwMode="auto">
          <a:xfrm>
            <a:off x="10718800" y="2362200"/>
            <a:ext cx="3657596" cy="1617495"/>
            <a:chOff x="6373056" y="-460641"/>
            <a:chExt cx="5640940" cy="2889470"/>
          </a:xfrm>
        </p:grpSpPr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AC042FEF-D570-48C9-AD58-904719C3E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93526" y="-460641"/>
              <a:ext cx="2467914" cy="809059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9" name="矩形标注">
              <a:extLst>
                <a:ext uri="{FF2B5EF4-FFF2-40B4-BE49-F238E27FC236}">
                  <a16:creationId xmlns:a16="http://schemas.microsoft.com/office/drawing/2014/main" id="{4BC72751-3E8E-4EE4-B1A7-E3D77DD49BF6}"/>
                </a:ext>
              </a:extLst>
            </p:cNvPr>
            <p:cNvSpPr/>
            <p:nvPr/>
          </p:nvSpPr>
          <p:spPr>
            <a:xfrm>
              <a:off x="6373056" y="1425877"/>
              <a:ext cx="5640940" cy="1002952"/>
            </a:xfrm>
            <a:prstGeom prst="wedgeRectCallout">
              <a:avLst>
                <a:gd name="adj1" fmla="val 26667"/>
                <a:gd name="adj2" fmla="val -119907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点击“记笔记”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334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799AED1-F273-49EB-AB35-01B22628DA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49" y="1163742"/>
            <a:ext cx="13104303" cy="768249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74798-ECFC-41F5-AAD9-923B87D5B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73999" y="8141188"/>
            <a:ext cx="6789928" cy="301464"/>
          </a:xfrm>
          <a:custGeom>
            <a:avLst/>
            <a:gdLst>
              <a:gd name="connsiteX0" fmla="*/ 0 w 5455892"/>
              <a:gd name="connsiteY0" fmla="*/ 0 h 242234"/>
              <a:gd name="connsiteX1" fmla="*/ 5455892 w 5455892"/>
              <a:gd name="connsiteY1" fmla="*/ 0 h 242234"/>
              <a:gd name="connsiteX2" fmla="*/ 5455892 w 5455892"/>
              <a:gd name="connsiteY2" fmla="*/ 242234 h 242234"/>
              <a:gd name="connsiteX3" fmla="*/ 0 w 5455892"/>
              <a:gd name="connsiteY3" fmla="*/ 242234 h 242234"/>
              <a:gd name="connsiteX4" fmla="*/ 0 w 5455892"/>
              <a:gd name="connsiteY4" fmla="*/ 0 h 24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5892" h="242234">
                <a:moveTo>
                  <a:pt x="0" y="0"/>
                </a:moveTo>
                <a:lnTo>
                  <a:pt x="5455892" y="0"/>
                </a:lnTo>
                <a:lnTo>
                  <a:pt x="5455892" y="242234"/>
                </a:lnTo>
                <a:lnTo>
                  <a:pt x="0" y="242234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56DA5C7B-45C6-4B57-8C9C-097F104EC468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2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0C4F534B-C955-41A7-8438-3A262274D858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目录大纲</a:t>
              </a:r>
            </a:p>
          </p:txBody>
        </p:sp>
        <p:sp>
          <p:nvSpPr>
            <p:cNvPr id="2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3C1B4F27-7936-4E80-9ADA-03ED3632348F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快速了解文章内容，粗读文献</a:t>
              </a:r>
            </a:p>
          </p:txBody>
        </p:sp>
        <p:sp>
          <p:nvSpPr>
            <p:cNvPr id="22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60EC21AF-6B74-4BB3-B87A-46FF81333D69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D3AA138A-D5BD-4999-AA61-1A14BC475E31}"/>
              </a:ext>
            </a:extLst>
          </p:cNvPr>
          <p:cNvGrpSpPr>
            <a:grpSpLocks/>
          </p:cNvGrpSpPr>
          <p:nvPr/>
        </p:nvGrpSpPr>
        <p:grpSpPr bwMode="auto">
          <a:xfrm>
            <a:off x="1772340" y="1905000"/>
            <a:ext cx="8459184" cy="6941235"/>
            <a:chOff x="9311047" y="-354283"/>
            <a:chExt cx="11507709" cy="8806431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2F086285-4941-4DD4-9F81-001A12AAB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1047" y="-354283"/>
              <a:ext cx="3435803" cy="880643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5" name="矩形标注">
              <a:extLst>
                <a:ext uri="{FF2B5EF4-FFF2-40B4-BE49-F238E27FC236}">
                  <a16:creationId xmlns:a16="http://schemas.microsoft.com/office/drawing/2014/main" id="{D67AE80A-1131-4EDB-BF24-A3A747A30A23}"/>
                </a:ext>
              </a:extLst>
            </p:cNvPr>
            <p:cNvSpPr/>
            <p:nvPr/>
          </p:nvSpPr>
          <p:spPr>
            <a:xfrm>
              <a:off x="13188757" y="3029373"/>
              <a:ext cx="7629999" cy="2126869"/>
            </a:xfrm>
            <a:prstGeom prst="wedgeRectCallout">
              <a:avLst>
                <a:gd name="adj1" fmla="val -51376"/>
                <a:gd name="adj2" fmla="val 84794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目录：浏览文献大纲和图表</a:t>
              </a: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快速了解文章内容，粗读文献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点击目录，快速跳转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6688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48D5651-251A-48EF-98C1-A9ED0DDB4B2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48" y="1468230"/>
            <a:ext cx="15173103" cy="683127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CBF6B93-AF96-473A-BCFC-B0788C55C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0" y="2133600"/>
            <a:ext cx="5257119" cy="6091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1F2328-2C5D-40C1-8ED8-7446DEE0EF5E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8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706A793-D425-4AE1-A2A2-21D2986D9D5C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做笔记</a:t>
              </a:r>
            </a:p>
          </p:txBody>
        </p:sp>
        <p:sp>
          <p:nvSpPr>
            <p:cNvPr id="1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4DFB7A5F-E031-47F0-900F-C665F7FDFD8F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选择想要记录的片段，点击笔记即可记录信息</a:t>
              </a:r>
            </a:p>
          </p:txBody>
        </p:sp>
        <p:sp>
          <p:nvSpPr>
            <p:cNvPr id="2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127EE32A-0797-426E-924B-092D2F001A6B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2362200"/>
          </a:xfrm>
          <a:prstGeom prst="rect">
            <a:avLst/>
          </a:prstGeom>
        </p:spPr>
      </p:pic>
      <p:sp>
        <p:nvSpPr>
          <p:cNvPr id="3" name="TextBox 3">
            <a:hlinkClick r:id="rId3" action="ppaction://hlinksldjump"/>
          </p:cNvPr>
          <p:cNvSpPr txBox="1"/>
          <p:nvPr/>
        </p:nvSpPr>
        <p:spPr>
          <a:xfrm>
            <a:off x="3098800" y="3552372"/>
            <a:ext cx="4114800" cy="457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105000"/>
              </a:lnSpc>
            </a:pPr>
            <a:r>
              <a:rPr lang="zh-CN" altLang="en-US" sz="28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</a:t>
            </a:r>
            <a:r>
              <a:rPr lang="zh-CN" altLang="en-US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如何登陆</a:t>
            </a:r>
            <a:r>
              <a:rPr lang="en-US" altLang="zh-CN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22822AF1-94F3-495D-9805-9D7DFCC61D73}"/>
              </a:ext>
            </a:extLst>
          </p:cNvPr>
          <p:cNvGrpSpPr/>
          <p:nvPr/>
        </p:nvGrpSpPr>
        <p:grpSpPr>
          <a:xfrm>
            <a:off x="5575300" y="330200"/>
            <a:ext cx="5105400" cy="1422400"/>
            <a:chOff x="6438900" y="218358"/>
            <a:chExt cx="5105400" cy="14224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37600" y="218358"/>
              <a:ext cx="508000" cy="508000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6438900" y="726358"/>
              <a:ext cx="5105400" cy="9144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ct val="120000"/>
                </a:lnSpc>
              </a:pPr>
              <a:r>
                <a:rPr lang="zh-CN" altLang="en-US" sz="4000" b="1" dirty="0">
                  <a:solidFill>
                    <a:srgbClr val="556878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目录</a:t>
              </a:r>
              <a:endParaRPr lang="en-US" altLang="zh-CN" sz="4000" b="1" dirty="0">
                <a:solidFill>
                  <a:srgbClr val="556878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algn="ctr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556878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（点击可跳转）</a:t>
              </a:r>
              <a:endParaRPr lang="en-US" sz="2800" b="1" dirty="0">
                <a:solidFill>
                  <a:srgbClr val="556878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7" name="TextBox 3">
            <a:hlinkClick r:id="rId5" action="ppaction://hlinksldjump"/>
            <a:extLst>
              <a:ext uri="{FF2B5EF4-FFF2-40B4-BE49-F238E27FC236}">
                <a16:creationId xmlns:a16="http://schemas.microsoft.com/office/drawing/2014/main" id="{5C2FAF97-50DD-42C2-AF43-48BC49D3AFBD}"/>
              </a:ext>
            </a:extLst>
          </p:cNvPr>
          <p:cNvSpPr txBox="1"/>
          <p:nvPr/>
        </p:nvSpPr>
        <p:spPr>
          <a:xfrm>
            <a:off x="3098800" y="4909458"/>
            <a:ext cx="4114800" cy="457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105000"/>
              </a:lnSpc>
            </a:pPr>
            <a:r>
              <a:rPr lang="zh-CN" altLang="en-US" sz="28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lang="zh-CN" altLang="en-US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如何管理资源</a:t>
            </a:r>
          </a:p>
        </p:txBody>
      </p:sp>
      <p:sp>
        <p:nvSpPr>
          <p:cNvPr id="8" name="TextBox 3">
            <a:hlinkClick r:id="rId6" action="ppaction://hlinksldjump"/>
            <a:extLst>
              <a:ext uri="{FF2B5EF4-FFF2-40B4-BE49-F238E27FC236}">
                <a16:creationId xmlns:a16="http://schemas.microsoft.com/office/drawing/2014/main" id="{699E0352-1439-45DF-AEB1-B6238D2832FA}"/>
              </a:ext>
            </a:extLst>
          </p:cNvPr>
          <p:cNvSpPr txBox="1"/>
          <p:nvPr/>
        </p:nvSpPr>
        <p:spPr>
          <a:xfrm>
            <a:off x="3098800" y="6266544"/>
            <a:ext cx="4114800" cy="457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105000"/>
              </a:lnSpc>
            </a:pPr>
            <a:r>
              <a:rPr lang="zh-CN" altLang="en-US" sz="28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</a:t>
            </a:r>
            <a:r>
              <a:rPr lang="zh-CN" altLang="en-US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如何阅读文献</a:t>
            </a:r>
          </a:p>
        </p:txBody>
      </p:sp>
      <p:sp>
        <p:nvSpPr>
          <p:cNvPr id="9" name="TextBox 3">
            <a:hlinkClick r:id="rId7" action="ppaction://hlinksldjump"/>
            <a:extLst>
              <a:ext uri="{FF2B5EF4-FFF2-40B4-BE49-F238E27FC236}">
                <a16:creationId xmlns:a16="http://schemas.microsoft.com/office/drawing/2014/main" id="{587E84F1-196E-4931-B74F-43C45AC626F0}"/>
              </a:ext>
            </a:extLst>
          </p:cNvPr>
          <p:cNvSpPr txBox="1"/>
          <p:nvPr/>
        </p:nvSpPr>
        <p:spPr>
          <a:xfrm>
            <a:off x="9499600" y="3552372"/>
            <a:ext cx="4114800" cy="457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105000"/>
              </a:lnSpc>
            </a:pPr>
            <a:r>
              <a:rPr lang="zh-CN" altLang="en-US" sz="28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</a:t>
            </a:r>
            <a:r>
              <a:rPr lang="zh-CN" altLang="en-US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如何进行创作</a:t>
            </a:r>
          </a:p>
        </p:txBody>
      </p:sp>
      <p:sp>
        <p:nvSpPr>
          <p:cNvPr id="10" name="TextBox 3">
            <a:hlinkClick r:id="rId8" action="ppaction://hlinksldjump"/>
            <a:extLst>
              <a:ext uri="{FF2B5EF4-FFF2-40B4-BE49-F238E27FC236}">
                <a16:creationId xmlns:a16="http://schemas.microsoft.com/office/drawing/2014/main" id="{300D0D7C-099E-4345-A092-7B5870DA7D82}"/>
              </a:ext>
            </a:extLst>
          </p:cNvPr>
          <p:cNvSpPr txBox="1"/>
          <p:nvPr/>
        </p:nvSpPr>
        <p:spPr>
          <a:xfrm>
            <a:off x="9499600" y="4909458"/>
            <a:ext cx="4114800" cy="457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105000"/>
              </a:lnSpc>
            </a:pPr>
            <a:r>
              <a:rPr lang="zh-CN" altLang="en-US" sz="28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五、</a:t>
            </a:r>
            <a:r>
              <a:rPr lang="zh-CN" altLang="en-US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如何在线投稿</a:t>
            </a:r>
          </a:p>
        </p:txBody>
      </p:sp>
      <p:sp>
        <p:nvSpPr>
          <p:cNvPr id="11" name="TextBox 3">
            <a:hlinkClick r:id="rId9" action="ppaction://hlinksldjump"/>
            <a:extLst>
              <a:ext uri="{FF2B5EF4-FFF2-40B4-BE49-F238E27FC236}">
                <a16:creationId xmlns:a16="http://schemas.microsoft.com/office/drawing/2014/main" id="{6909A28E-9991-4BF3-8816-B8955DA93218}"/>
              </a:ext>
            </a:extLst>
          </p:cNvPr>
          <p:cNvSpPr txBox="1"/>
          <p:nvPr/>
        </p:nvSpPr>
        <p:spPr>
          <a:xfrm>
            <a:off x="9499600" y="6266544"/>
            <a:ext cx="4114800" cy="4572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>
              <a:lnSpc>
                <a:spcPct val="105000"/>
              </a:lnSpc>
            </a:pPr>
            <a:r>
              <a:rPr lang="zh-CN" altLang="en-US" sz="2800" b="1" dirty="0">
                <a:solidFill>
                  <a:srgbClr val="66666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六、</a:t>
            </a:r>
            <a:r>
              <a:rPr lang="zh-CN" altLang="en-US" sz="2800" b="1" dirty="0">
                <a:solidFill>
                  <a:srgbClr val="55687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如何管理个人知识</a:t>
            </a:r>
          </a:p>
        </p:txBody>
      </p:sp>
    </p:spTree>
    <p:extLst>
      <p:ext uri="{BB962C8B-B14F-4D97-AF65-F5344CB8AC3E}">
        <p14:creationId xmlns:p14="http://schemas.microsoft.com/office/powerpoint/2010/main" val="33844732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C6B8B5-E90C-400D-A3A3-EF55A0E787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259" y="1659800"/>
            <a:ext cx="12262111" cy="7143936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3E33967B-7E99-41C1-ACBC-E954ABB3E88D}"/>
              </a:ext>
            </a:extLst>
          </p:cNvPr>
          <p:cNvSpPr/>
          <p:nvPr/>
        </p:nvSpPr>
        <p:spPr>
          <a:xfrm>
            <a:off x="4725462" y="3750124"/>
            <a:ext cx="5719548" cy="2026025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rgbClr val="C15011">
              <a:shade val="50000"/>
            </a:srgbClr>
          </a:lnRef>
          <a:fillRef idx="1">
            <a:srgbClr val="C15011"/>
          </a:fillRef>
          <a:effectRef idx="0">
            <a:srgbClr val="C15011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defRPr/>
            </a:pPr>
            <a:endParaRPr lang="zh-CN" altLang="en-US" sz="1507" noProof="1">
              <a:ea typeface="黑体" panose="02010609060101010101" pitchFamily="49" charset="-122"/>
              <a:cs typeface="+mn-ea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3E0630D2-4E2C-4E68-91E4-4C4DE35C1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878" y="6277877"/>
            <a:ext cx="4415209" cy="16890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  <a:t>重要的句子、图表、素材</a:t>
            </a:r>
            <a:endParaRPr lang="en-US" altLang="zh-CN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  <a:t>一键添加至素材库</a:t>
            </a:r>
            <a:endParaRPr lang="en-US" altLang="zh-CN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</a:endParaRPr>
          </a:p>
          <a:p>
            <a:pPr algn="ctr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</a:rPr>
              <a:t>方便写论文时引用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92B85D6-0D11-4232-B261-5B495B6B4E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010" y="1656768"/>
            <a:ext cx="3981261" cy="7129752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2A6236CC-8716-4470-9C3D-520D4BCD33D9}"/>
              </a:ext>
            </a:extLst>
          </p:cNvPr>
          <p:cNvSpPr/>
          <p:nvPr/>
        </p:nvSpPr>
        <p:spPr>
          <a:xfrm>
            <a:off x="10815617" y="2029833"/>
            <a:ext cx="3610655" cy="1720288"/>
          </a:xfrm>
          <a:prstGeom prst="rect">
            <a:avLst/>
          </a:prstGeom>
          <a:noFill/>
          <a:ln w="38100">
            <a:solidFill>
              <a:srgbClr val="00B0F0"/>
            </a:solidFill>
            <a:prstDash val="dash"/>
          </a:ln>
        </p:spPr>
        <p:style>
          <a:lnRef idx="2">
            <a:srgbClr val="C15011">
              <a:shade val="50000"/>
            </a:srgbClr>
          </a:lnRef>
          <a:fillRef idx="1">
            <a:srgbClr val="C15011"/>
          </a:fillRef>
          <a:effectRef idx="0">
            <a:srgbClr val="C15011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defRPr/>
            </a:pPr>
            <a:endParaRPr lang="zh-CN" altLang="en-US" sz="1507" noProof="1">
              <a:ea typeface="黑体" panose="02010609060101010101" pitchFamily="49" charset="-122"/>
              <a:cs typeface="+mn-ea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6763448-1CCB-4864-A5A6-12A2342A9953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CEDFB0AB-392D-4F50-828F-C627972E03DD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记录文摘</a:t>
              </a:r>
            </a:p>
          </p:txBody>
        </p:sp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C6F16F3-381C-41C6-AE9E-761A5193F082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选择想要摘录的片段，点击文摘，即可放入文摘库保存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691387E-4261-4FE4-B694-0196ABB493A2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40" grpId="0" animBg="1"/>
      <p:bldP spid="41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5E3AC0B1-016B-429A-BFB0-16F4E280EA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848" y="1461461"/>
            <a:ext cx="13104303" cy="768249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ED5DB33-C8B4-4AAD-B77C-CAC24F2B5B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904" y="1866772"/>
            <a:ext cx="7438419" cy="563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0BF9CF1-8656-4192-89D0-C695F1ED0A4B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7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CCE911F-F8C2-4D9D-BF36-EEEF274EA48A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笔记汇编</a:t>
              </a:r>
            </a:p>
          </p:txBody>
        </p:sp>
        <p:sp>
          <p:nvSpPr>
            <p:cNvPr id="18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CDC15C36-84A1-4086-9940-1FCF77C5DD6D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单篇文章所有笔记，一键汇编成文档，进行编辑</a:t>
              </a:r>
            </a:p>
          </p:txBody>
        </p:sp>
        <p:sp>
          <p:nvSpPr>
            <p:cNvPr id="1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F21D6B1-BF33-402D-BB41-B83D61C5E6A3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9F59FC78-E9F8-4FB7-9171-7FE873391F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94" y="2503482"/>
            <a:ext cx="8749023" cy="5028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3D670213-61CB-4AA6-92D3-AE4521D302AE}"/>
              </a:ext>
            </a:extLst>
          </p:cNvPr>
          <p:cNvGrpSpPr/>
          <p:nvPr/>
        </p:nvGrpSpPr>
        <p:grpSpPr>
          <a:xfrm>
            <a:off x="965200" y="3479816"/>
            <a:ext cx="2613695" cy="2184366"/>
            <a:chOff x="1018505" y="3505201"/>
            <a:chExt cx="2613695" cy="2184366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BA074693-C855-4DF0-BFFC-DAE3688A08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8505" y="3505201"/>
              <a:ext cx="2385097" cy="1347520"/>
              <a:chOff x="5750143" y="-460639"/>
              <a:chExt cx="3678423" cy="2407190"/>
            </a:xfrm>
          </p:grpSpPr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0D8D1BA-18E4-4230-930E-CE8CE27E56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40967" y="-460639"/>
                <a:ext cx="587599" cy="362936"/>
              </a:xfrm>
              <a:prstGeom prst="rect">
                <a:avLst/>
              </a:prstGeom>
              <a:noFill/>
              <a:ln w="28575">
                <a:solidFill>
                  <a:srgbClr val="0070C0"/>
                </a:solidFill>
                <a:prstDash val="sysDash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</a:defRPr>
                </a:lvl9pPr>
              </a:lstStyle>
              <a:p>
                <a:pPr eaLnBrk="1" hangingPunct="1"/>
                <a:endParaRPr lang="zh-CN" altLang="en-US" sz="2987" dirty="0"/>
              </a:p>
            </p:txBody>
          </p:sp>
          <p:sp>
            <p:nvSpPr>
              <p:cNvPr id="25" name="矩形标注">
                <a:extLst>
                  <a:ext uri="{FF2B5EF4-FFF2-40B4-BE49-F238E27FC236}">
                    <a16:creationId xmlns:a16="http://schemas.microsoft.com/office/drawing/2014/main" id="{8EEB39A0-39FC-400C-90B1-9E0C865832A1}"/>
                  </a:ext>
                </a:extLst>
              </p:cNvPr>
              <p:cNvSpPr/>
              <p:nvPr/>
            </p:nvSpPr>
            <p:spPr>
              <a:xfrm>
                <a:off x="5750143" y="943599"/>
                <a:ext cx="2937993" cy="1002952"/>
              </a:xfrm>
              <a:prstGeom prst="wedgeRectCallout">
                <a:avLst>
                  <a:gd name="adj1" fmla="val 50643"/>
                  <a:gd name="adj2" fmla="val 107588"/>
                </a:avLst>
              </a:prstGeom>
              <a:ln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eaLnBrk="1" fontAlgn="auto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zh-CN" alt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笔记</a:t>
                </a:r>
                <a:r>
                  <a:rPr lang="en-US" altLang="zh-CN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+</a:t>
                </a:r>
                <a:r>
                  <a:rPr lang="zh-CN" altLang="en-US" sz="2000" b="1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华文中宋" panose="02010600040101010101" pitchFamily="2" charset="-122"/>
                    <a:ea typeface="华文中宋" panose="02010600040101010101" pitchFamily="2" charset="-122"/>
                  </a:rPr>
                  <a:t>原文</a:t>
                </a:r>
              </a:p>
            </p:txBody>
          </p:sp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2050EEB3-4FE5-48FB-A65A-2D7AC0DED4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2602" y="5486400"/>
              <a:ext cx="609598" cy="20316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5FECF4A-ACBA-4DC9-9D5E-214590048DA2}"/>
              </a:ext>
            </a:extLst>
          </p:cNvPr>
          <p:cNvGrpSpPr/>
          <p:nvPr/>
        </p:nvGrpSpPr>
        <p:grpSpPr>
          <a:xfrm>
            <a:off x="10795000" y="152400"/>
            <a:ext cx="3813213" cy="1673791"/>
            <a:chOff x="10795000" y="152400"/>
            <a:chExt cx="3813213" cy="1673791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56169ED8-9DEF-4F1F-B078-DF0F9EC7FC1B}"/>
                </a:ext>
              </a:extLst>
            </p:cNvPr>
            <p:cNvSpPr/>
            <p:nvPr/>
          </p:nvSpPr>
          <p:spPr>
            <a:xfrm>
              <a:off x="13502216" y="1432350"/>
              <a:ext cx="1105997" cy="39384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algn="ctr">
                <a:buFont typeface="Arial" panose="020B0604020202020204" pitchFamily="34" charset="0"/>
                <a:buNone/>
                <a:defRPr/>
              </a:pPr>
              <a:endParaRPr lang="zh-CN" altLang="en-US" sz="1825" noProof="1">
                <a:solidFill>
                  <a:srgbClr val="FFFFFF"/>
                </a:solidFill>
                <a:ea typeface="黑体" panose="02010609060101010101" pitchFamily="49" charset="-122"/>
              </a:endParaRPr>
            </a:p>
          </p:txBody>
        </p:sp>
        <p:sp>
          <p:nvSpPr>
            <p:cNvPr id="27" name="矩形标注">
              <a:extLst>
                <a:ext uri="{FF2B5EF4-FFF2-40B4-BE49-F238E27FC236}">
                  <a16:creationId xmlns:a16="http://schemas.microsoft.com/office/drawing/2014/main" id="{E0333CA6-C3A5-4096-9013-B5E3F7996482}"/>
                </a:ext>
              </a:extLst>
            </p:cNvPr>
            <p:cNvSpPr/>
            <p:nvPr/>
          </p:nvSpPr>
          <p:spPr bwMode="auto">
            <a:xfrm>
              <a:off x="10795000" y="152400"/>
              <a:ext cx="2822613" cy="1010499"/>
            </a:xfrm>
            <a:prstGeom prst="wedgeRectCallout">
              <a:avLst>
                <a:gd name="adj1" fmla="val 61699"/>
                <a:gd name="adj2" fmla="val 60907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本文所有笔记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一键汇编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78774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40BF9CF1-8656-4192-89D0-C695F1ED0A4B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7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CCE911F-F8C2-4D9D-BF36-EEEF274EA48A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图片记录</a:t>
              </a:r>
            </a:p>
          </p:txBody>
        </p:sp>
        <p:sp>
          <p:nvSpPr>
            <p:cNvPr id="18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CDC15C36-84A1-4086-9940-1FCF77C5DD6D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文章内的图片、表格，可以摘录，在上面标记</a:t>
              </a:r>
            </a:p>
          </p:txBody>
        </p:sp>
        <p:sp>
          <p:nvSpPr>
            <p:cNvPr id="1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F21D6B1-BF33-402D-BB41-B83D61C5E6A3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A18907B8-47DC-428B-888B-BE3C474EFF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3800" y="1524000"/>
            <a:ext cx="13623204" cy="7325235"/>
          </a:xfrm>
          <a:prstGeom prst="rect">
            <a:avLst/>
          </a:prstGeom>
        </p:spPr>
      </p:pic>
      <p:sp>
        <p:nvSpPr>
          <p:cNvPr id="22" name="矩形标注 13">
            <a:extLst>
              <a:ext uri="{FF2B5EF4-FFF2-40B4-BE49-F238E27FC236}">
                <a16:creationId xmlns:a16="http://schemas.microsoft.com/office/drawing/2014/main" id="{846EEAEA-3C14-451A-9DB9-D172A050685E}"/>
              </a:ext>
            </a:extLst>
          </p:cNvPr>
          <p:cNvSpPr/>
          <p:nvPr/>
        </p:nvSpPr>
        <p:spPr>
          <a:xfrm>
            <a:off x="10879099" y="4191000"/>
            <a:ext cx="3192501" cy="1371600"/>
          </a:xfrm>
          <a:prstGeom prst="wedgeRectCallout">
            <a:avLst>
              <a:gd name="adj1" fmla="val -55258"/>
              <a:gd name="adj2" fmla="val 97790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000" b="1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文中图片</a:t>
            </a:r>
            <a:r>
              <a:rPr lang="en-US" altLang="zh-CN" sz="2000" b="1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zh-CN" altLang="en-US" sz="2000" b="1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表格</a:t>
            </a:r>
            <a:endParaRPr lang="en-US" altLang="zh-CN" sz="2000" b="1" noProof="1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000" b="1" noProof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rPr>
              <a:t>高清浏览做标记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2C40EC87-CF3A-4138-AD1A-46DB0ABE1F6B}"/>
              </a:ext>
            </a:extLst>
          </p:cNvPr>
          <p:cNvSpPr/>
          <p:nvPr/>
        </p:nvSpPr>
        <p:spPr>
          <a:xfrm>
            <a:off x="4341664" y="5041336"/>
            <a:ext cx="6321777" cy="37072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68" noProof="1"/>
          </a:p>
        </p:txBody>
      </p:sp>
    </p:spTree>
    <p:extLst>
      <p:ext uri="{BB962C8B-B14F-4D97-AF65-F5344CB8AC3E}">
        <p14:creationId xmlns:p14="http://schemas.microsoft.com/office/powerpoint/2010/main" val="14317864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8" grpId="0" bldLvl="0" animBg="1"/>
      <p:bldP spid="2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C4CC6-4D70-46C2-8429-E9B51F4011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117" y="1437682"/>
            <a:ext cx="12643556" cy="7412377"/>
          </a:xfrm>
          <a:prstGeom prst="rect">
            <a:avLst/>
          </a:prstGeom>
        </p:spPr>
      </p:pic>
      <p:sp>
        <p:nvSpPr>
          <p:cNvPr id="76" name="矩形标注 75">
            <a:extLst>
              <a:ext uri="{FF2B5EF4-FFF2-40B4-BE49-F238E27FC236}">
                <a16:creationId xmlns:a16="http://schemas.microsoft.com/office/drawing/2014/main" id="{8B508CF6-EB26-4025-BE15-D3CD8920EF46}"/>
              </a:ext>
            </a:extLst>
          </p:cNvPr>
          <p:cNvSpPr/>
          <p:nvPr/>
        </p:nvSpPr>
        <p:spPr>
          <a:xfrm>
            <a:off x="9042400" y="229781"/>
            <a:ext cx="3004510" cy="1327647"/>
          </a:xfrm>
          <a:prstGeom prst="wedgeRectCallout">
            <a:avLst>
              <a:gd name="adj1" fmla="val 68849"/>
              <a:gd name="adj2" fmla="val 38645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2107" b="1" noProof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参考文献列表</a:t>
            </a:r>
            <a:endParaRPr lang="en-US" altLang="zh-CN" sz="2107" b="1" noProof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2107" b="1" noProof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直接点击即可阅读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56CA6EE-3945-4329-A0CF-6C1BD7128B4B}"/>
              </a:ext>
            </a:extLst>
          </p:cNvPr>
          <p:cNvSpPr/>
          <p:nvPr/>
        </p:nvSpPr>
        <p:spPr>
          <a:xfrm>
            <a:off x="12547600" y="1804097"/>
            <a:ext cx="1066800" cy="405704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rgbClr val="C15011">
              <a:shade val="50000"/>
            </a:srgbClr>
          </a:lnRef>
          <a:fillRef idx="1">
            <a:srgbClr val="C15011"/>
          </a:fillRef>
          <a:effectRef idx="0">
            <a:srgbClr val="C15011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defRPr/>
            </a:pPr>
            <a:endParaRPr lang="zh-CN" altLang="en-US" sz="1507" noProof="1">
              <a:ea typeface="黑体" panose="02010609060101010101" pitchFamily="49" charset="-122"/>
              <a:cs typeface="+mn-ea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0371535-6047-4501-B970-03B50AC1618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8678" y="1698984"/>
            <a:ext cx="6633549" cy="7128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494796B7-666E-4632-A718-0C0844F3ADA6}"/>
              </a:ext>
            </a:extLst>
          </p:cNvPr>
          <p:cNvSpPr/>
          <p:nvPr/>
        </p:nvSpPr>
        <p:spPr>
          <a:xfrm>
            <a:off x="4695269" y="7238374"/>
            <a:ext cx="6140365" cy="853841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rgbClr val="C15011">
              <a:shade val="50000"/>
            </a:srgbClr>
          </a:lnRef>
          <a:fillRef idx="1">
            <a:srgbClr val="C15011"/>
          </a:fillRef>
          <a:effectRef idx="0">
            <a:srgbClr val="C15011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defRPr/>
            </a:pPr>
            <a:endParaRPr lang="zh-CN" altLang="en-US" sz="1507" noProof="1">
              <a:ea typeface="黑体" panose="02010609060101010101" pitchFamily="49" charset="-122"/>
              <a:cs typeface="+mn-ea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3CF1341-45C5-41CF-B5BB-C2597B12F9F2}"/>
              </a:ext>
            </a:extLst>
          </p:cNvPr>
          <p:cNvSpPr/>
          <p:nvPr/>
        </p:nvSpPr>
        <p:spPr>
          <a:xfrm>
            <a:off x="1236775" y="5720101"/>
            <a:ext cx="3600821" cy="1227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  <a:defRPr/>
            </a:pPr>
            <a:r>
              <a:rPr lang="zh-CN" altLang="en-US" sz="2107" b="1" noProof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在参考文献上也可以划线、</a:t>
            </a:r>
            <a:endParaRPr lang="en-US" altLang="zh-CN" sz="2107" b="1" noProof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107" b="1" noProof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</a:rPr>
              <a:t>做笔记、文摘等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89579AD-B340-4624-AB43-AFA0377BA1AE}"/>
              </a:ext>
            </a:extLst>
          </p:cNvPr>
          <p:cNvSpPr/>
          <p:nvPr/>
        </p:nvSpPr>
        <p:spPr>
          <a:xfrm>
            <a:off x="11138371" y="6077185"/>
            <a:ext cx="3612444" cy="501728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rgbClr val="C15011">
              <a:shade val="50000"/>
            </a:srgbClr>
          </a:lnRef>
          <a:fillRef idx="1">
            <a:srgbClr val="C15011"/>
          </a:fillRef>
          <a:effectRef idx="0">
            <a:srgbClr val="C15011"/>
          </a:effectRef>
          <a:fontRef idx="minor">
            <a:srgbClr val="FFFFFF"/>
          </a:fontRef>
        </p:style>
        <p:txBody>
          <a:bodyPr anchor="ctr"/>
          <a:lstStyle/>
          <a:p>
            <a:pPr algn="ctr">
              <a:defRPr/>
            </a:pPr>
            <a:endParaRPr lang="zh-CN" altLang="en-US" sz="1507" noProof="1">
              <a:ea typeface="黑体" panose="02010609060101010101" pitchFamily="49" charset="-122"/>
              <a:cs typeface="+mn-ea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20006606-5F2D-41EB-BCB0-0C478EFFFA4D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BD92A3D3-8039-4464-AF50-114E933CE18A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796D9BE-B186-462E-B0B3-12142FEB9106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直接点击即可打开参考文献</a:t>
              </a:r>
            </a:p>
          </p:txBody>
        </p:sp>
        <p:sp>
          <p:nvSpPr>
            <p:cNvPr id="2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AF6C035-0F76-4807-921E-D7479D74DAB2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bldLvl="0" animBg="1"/>
      <p:bldP spid="17" grpId="0" bldLvl="0" animBg="1"/>
      <p:bldP spid="22" grpId="0" bldLvl="0" animBg="1"/>
      <p:bldP spid="23" grpId="0" bldLvl="0" animBg="1"/>
      <p:bldP spid="2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9286" y="2667000"/>
            <a:ext cx="4577609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第四步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如何进行创作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51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81423A8E-40B7-45AE-9D02-C8FC422EA850}"/>
              </a:ext>
            </a:extLst>
          </p:cNvPr>
          <p:cNvGrpSpPr/>
          <p:nvPr/>
        </p:nvGrpSpPr>
        <p:grpSpPr>
          <a:xfrm>
            <a:off x="1003458" y="1491514"/>
            <a:ext cx="14356783" cy="6620997"/>
            <a:chOff x="350837" y="1132617"/>
            <a:chExt cx="10902182" cy="502782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C8157D-3178-49A5-A931-FA308E73CF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0837" y="1132617"/>
              <a:ext cx="10902182" cy="502782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82F21F7-3AC3-4D37-9EDA-62307303D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2637" y="2786062"/>
              <a:ext cx="2314575" cy="323850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AA9A8A7B-F420-4698-8EA6-141DE7CEDE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231" y="3355628"/>
            <a:ext cx="7325235" cy="289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46DA872F-B5EE-4533-8B6D-8B7B63629EF2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B1A7D17-B1CE-41BF-96CC-5293884355B4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思维导图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18CD868F-4A26-4279-B6F6-0CDB56882678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新建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思维导图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创建大纲，激发灵感</a:t>
              </a:r>
            </a:p>
          </p:txBody>
        </p:sp>
        <p:sp>
          <p:nvSpPr>
            <p:cNvPr id="17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4497C382-C998-4E6A-AFF1-54CE866D97AF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8604759-8966-48E6-A81F-2D41D3DC6654}"/>
              </a:ext>
            </a:extLst>
          </p:cNvPr>
          <p:cNvGrpSpPr>
            <a:grpSpLocks/>
          </p:cNvGrpSpPr>
          <p:nvPr/>
        </p:nvGrpSpPr>
        <p:grpSpPr bwMode="auto">
          <a:xfrm>
            <a:off x="212420" y="3581401"/>
            <a:ext cx="3343573" cy="2683998"/>
            <a:chOff x="7341469" y="-354283"/>
            <a:chExt cx="12563275" cy="20679303"/>
          </a:xfrm>
        </p:grpSpPr>
        <p:sp>
          <p:nvSpPr>
            <p:cNvPr id="19" name="文本框 23">
              <a:extLst>
                <a:ext uri="{FF2B5EF4-FFF2-40B4-BE49-F238E27FC236}">
                  <a16:creationId xmlns:a16="http://schemas.microsoft.com/office/drawing/2014/main" id="{EE6ADD39-CA57-4A5C-B267-146EA12888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9074" y="-354283"/>
              <a:ext cx="2837776" cy="6447933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0" name="矩形标注">
              <a:extLst>
                <a:ext uri="{FF2B5EF4-FFF2-40B4-BE49-F238E27FC236}">
                  <a16:creationId xmlns:a16="http://schemas.microsoft.com/office/drawing/2014/main" id="{E9561E29-B2D5-48D8-974C-C1FEE00774E5}"/>
                </a:ext>
              </a:extLst>
            </p:cNvPr>
            <p:cNvSpPr/>
            <p:nvPr/>
          </p:nvSpPr>
          <p:spPr>
            <a:xfrm>
              <a:off x="7341469" y="12463027"/>
              <a:ext cx="12563275" cy="7861993"/>
            </a:xfrm>
            <a:prstGeom prst="wedgeRectCallout">
              <a:avLst>
                <a:gd name="adj1" fmla="val -10397"/>
                <a:gd name="adj2" fmla="val -114352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“创作投稿”可以创建内容</a:t>
              </a: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7F80C39-9606-4CDA-A02D-212D8702C1FC}"/>
              </a:ext>
            </a:extLst>
          </p:cNvPr>
          <p:cNvGrpSpPr>
            <a:grpSpLocks/>
          </p:cNvGrpSpPr>
          <p:nvPr/>
        </p:nvGrpSpPr>
        <p:grpSpPr bwMode="auto">
          <a:xfrm>
            <a:off x="1713495" y="2209800"/>
            <a:ext cx="5652505" cy="1295399"/>
            <a:chOff x="9909071" y="-5051045"/>
            <a:chExt cx="21238947" cy="9980613"/>
          </a:xfrm>
        </p:grpSpPr>
        <p:sp>
          <p:nvSpPr>
            <p:cNvPr id="22" name="文本框 23">
              <a:extLst>
                <a:ext uri="{FF2B5EF4-FFF2-40B4-BE49-F238E27FC236}">
                  <a16:creationId xmlns:a16="http://schemas.microsoft.com/office/drawing/2014/main" id="{163E11E5-6E7A-4EB7-9012-F585559BAD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9071" y="232813"/>
              <a:ext cx="8068370" cy="469675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3" name="矩形标注">
              <a:extLst>
                <a:ext uri="{FF2B5EF4-FFF2-40B4-BE49-F238E27FC236}">
                  <a16:creationId xmlns:a16="http://schemas.microsoft.com/office/drawing/2014/main" id="{E9749AA1-E1C2-4AA0-98D0-4553B3150F76}"/>
                </a:ext>
              </a:extLst>
            </p:cNvPr>
            <p:cNvSpPr/>
            <p:nvPr/>
          </p:nvSpPr>
          <p:spPr>
            <a:xfrm>
              <a:off x="21447913" y="-5051045"/>
              <a:ext cx="9700105" cy="7511816"/>
            </a:xfrm>
            <a:prstGeom prst="wedgeRectCallout">
              <a:avLst>
                <a:gd name="adj1" fmla="val -70302"/>
                <a:gd name="adj2" fmla="val 28598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创建思维导图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49590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883B669-2C8C-4578-9853-E87C9E07D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1430494"/>
            <a:ext cx="13218559" cy="7739814"/>
          </a:xfrm>
          <a:prstGeom prst="rect">
            <a:avLst/>
          </a:prstGeom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0F121794-46BF-424A-8688-EBDFD69F123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924800" y="4368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0EFFA17C-63F3-4477-8357-A5BD35B900B0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C500ED27-7508-4041-B4A7-26BB6BAC5CF7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文档创作</a:t>
              </a:r>
            </a:p>
          </p:txBody>
        </p:sp>
        <p:sp>
          <p:nvSpPr>
            <p:cNvPr id="2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14C65D8-4E16-479C-98DE-FC68F54FC46F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新建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思维导图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——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创建大纲，激发灵感</a:t>
              </a:r>
            </a:p>
          </p:txBody>
        </p:sp>
        <p:sp>
          <p:nvSpPr>
            <p:cNvPr id="2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3FEFF9E2-858C-4AF2-981A-39210BE21F9D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07DC97F-35AC-4405-864F-A60561124F09}"/>
              </a:ext>
            </a:extLst>
          </p:cNvPr>
          <p:cNvGrpSpPr>
            <a:grpSpLocks/>
          </p:cNvGrpSpPr>
          <p:nvPr/>
        </p:nvGrpSpPr>
        <p:grpSpPr bwMode="auto">
          <a:xfrm>
            <a:off x="2108200" y="2362201"/>
            <a:ext cx="5629573" cy="1177488"/>
            <a:chOff x="9909071" y="232821"/>
            <a:chExt cx="21152781" cy="9072149"/>
          </a:xfrm>
        </p:grpSpPr>
        <p:sp>
          <p:nvSpPr>
            <p:cNvPr id="23" name="文本框 23">
              <a:extLst>
                <a:ext uri="{FF2B5EF4-FFF2-40B4-BE49-F238E27FC236}">
                  <a16:creationId xmlns:a16="http://schemas.microsoft.com/office/drawing/2014/main" id="{182BA97C-3F95-4499-BE54-68EFCBE1A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9071" y="232821"/>
              <a:ext cx="8068369" cy="312066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4" name="矩形标注">
              <a:extLst>
                <a:ext uri="{FF2B5EF4-FFF2-40B4-BE49-F238E27FC236}">
                  <a16:creationId xmlns:a16="http://schemas.microsoft.com/office/drawing/2014/main" id="{29ADDAE6-1619-4DA2-A474-475BCD139BB4}"/>
                </a:ext>
              </a:extLst>
            </p:cNvPr>
            <p:cNvSpPr/>
            <p:nvPr/>
          </p:nvSpPr>
          <p:spPr>
            <a:xfrm>
              <a:off x="21361747" y="1793154"/>
              <a:ext cx="9700105" cy="7511816"/>
            </a:xfrm>
            <a:prstGeom prst="wedgeRectCallout">
              <a:avLst>
                <a:gd name="adj1" fmla="val -71426"/>
                <a:gd name="adj2" fmla="val -33183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创建文档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99850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CDFD4D4-A0E1-4949-AE33-22073483D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624564"/>
            <a:ext cx="12761360" cy="747211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4B39E54-1F51-46BF-973E-645A6F0E14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3048000"/>
            <a:ext cx="7614034" cy="3675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9BDCC6AF-FE2F-46E8-A475-F2809922F377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EAE83E2-BC31-44F9-B372-9F9B81BC6E27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模板创作</a:t>
              </a:r>
            </a:p>
          </p:txBody>
        </p:sp>
        <p:sp>
          <p:nvSpPr>
            <p:cNvPr id="12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10A97EC0-19E0-4925-A4B8-96254C8370C1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可以从本地上传模板，也可以使用思维导图生成模板</a:t>
              </a:r>
            </a:p>
          </p:txBody>
        </p:sp>
        <p:sp>
          <p:nvSpPr>
            <p:cNvPr id="1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87DC4ECD-0C34-4A3A-9B63-AAAC4CFE6CD9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1830F33-3074-4464-9ED8-EA62635C1AA9}"/>
              </a:ext>
            </a:extLst>
          </p:cNvPr>
          <p:cNvGrpSpPr>
            <a:grpSpLocks/>
          </p:cNvGrpSpPr>
          <p:nvPr/>
        </p:nvGrpSpPr>
        <p:grpSpPr bwMode="auto">
          <a:xfrm>
            <a:off x="411182" y="3505200"/>
            <a:ext cx="2581573" cy="2041770"/>
            <a:chOff x="8277335" y="232821"/>
            <a:chExt cx="9700105" cy="15731151"/>
          </a:xfrm>
        </p:grpSpPr>
        <p:sp>
          <p:nvSpPr>
            <p:cNvPr id="15" name="文本框 23">
              <a:extLst>
                <a:ext uri="{FF2B5EF4-FFF2-40B4-BE49-F238E27FC236}">
                  <a16:creationId xmlns:a16="http://schemas.microsoft.com/office/drawing/2014/main" id="{2CFFD50F-BA1E-471F-8C20-9A493CB8A8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9071" y="232821"/>
              <a:ext cx="8068369" cy="312066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16" name="矩形标注">
              <a:extLst>
                <a:ext uri="{FF2B5EF4-FFF2-40B4-BE49-F238E27FC236}">
                  <a16:creationId xmlns:a16="http://schemas.microsoft.com/office/drawing/2014/main" id="{446483E7-5625-4826-8169-5B153337D0C3}"/>
                </a:ext>
              </a:extLst>
            </p:cNvPr>
            <p:cNvSpPr/>
            <p:nvPr/>
          </p:nvSpPr>
          <p:spPr>
            <a:xfrm>
              <a:off x="8277335" y="8452156"/>
              <a:ext cx="9700105" cy="7511816"/>
            </a:xfrm>
            <a:prstGeom prst="wedgeRectCallout">
              <a:avLst>
                <a:gd name="adj1" fmla="val 7286"/>
                <a:gd name="adj2" fmla="val -81565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个人模板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E9DDA99C-5EA1-4E52-ACB2-1791C415AA57}"/>
              </a:ext>
            </a:extLst>
          </p:cNvPr>
          <p:cNvGrpSpPr>
            <a:grpSpLocks/>
          </p:cNvGrpSpPr>
          <p:nvPr/>
        </p:nvGrpSpPr>
        <p:grpSpPr bwMode="auto">
          <a:xfrm>
            <a:off x="3860800" y="1447800"/>
            <a:ext cx="6705600" cy="1143000"/>
            <a:chOff x="11538962" y="-12721661"/>
            <a:chExt cx="25195888" cy="8806430"/>
          </a:xfrm>
        </p:grpSpPr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628CF893-6F98-4CDC-AC52-101B1C6E52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38962" y="-7437803"/>
              <a:ext cx="5440021" cy="35225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19" name="矩形标注">
              <a:extLst>
                <a:ext uri="{FF2B5EF4-FFF2-40B4-BE49-F238E27FC236}">
                  <a16:creationId xmlns:a16="http://schemas.microsoft.com/office/drawing/2014/main" id="{36DC4F23-1A7A-47C9-9331-21A5481583D6}"/>
                </a:ext>
              </a:extLst>
            </p:cNvPr>
            <p:cNvSpPr/>
            <p:nvPr/>
          </p:nvSpPr>
          <p:spPr>
            <a:xfrm>
              <a:off x="21484454" y="-12721661"/>
              <a:ext cx="15250396" cy="7511816"/>
            </a:xfrm>
            <a:prstGeom prst="wedgeRectCallout">
              <a:avLst>
                <a:gd name="adj1" fmla="val -73354"/>
                <a:gd name="adj2" fmla="val 21155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可以从本地上传编辑好的模板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3E56B3D2-C0C3-4ADE-B129-6195115A5195}"/>
              </a:ext>
            </a:extLst>
          </p:cNvPr>
          <p:cNvGrpSpPr>
            <a:grpSpLocks/>
          </p:cNvGrpSpPr>
          <p:nvPr/>
        </p:nvGrpSpPr>
        <p:grpSpPr bwMode="auto">
          <a:xfrm>
            <a:off x="1041400" y="6096001"/>
            <a:ext cx="4058720" cy="1602336"/>
            <a:chOff x="2907330" y="-7437803"/>
            <a:chExt cx="15250396" cy="12345459"/>
          </a:xfrm>
        </p:grpSpPr>
        <p:sp>
          <p:nvSpPr>
            <p:cNvPr id="21" name="文本框 23">
              <a:extLst>
                <a:ext uri="{FF2B5EF4-FFF2-40B4-BE49-F238E27FC236}">
                  <a16:creationId xmlns:a16="http://schemas.microsoft.com/office/drawing/2014/main" id="{1FE20089-E892-4897-A8A4-56111DED5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38962" y="-7437803"/>
              <a:ext cx="5440021" cy="35225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2" name="矩形标注">
              <a:extLst>
                <a:ext uri="{FF2B5EF4-FFF2-40B4-BE49-F238E27FC236}">
                  <a16:creationId xmlns:a16="http://schemas.microsoft.com/office/drawing/2014/main" id="{A545BDEC-2576-438C-87BB-A7629E70D397}"/>
                </a:ext>
              </a:extLst>
            </p:cNvPr>
            <p:cNvSpPr/>
            <p:nvPr/>
          </p:nvSpPr>
          <p:spPr>
            <a:xfrm>
              <a:off x="2907330" y="-2604159"/>
              <a:ext cx="15250396" cy="7511815"/>
            </a:xfrm>
            <a:prstGeom prst="wedgeRectCallout">
              <a:avLst>
                <a:gd name="adj1" fmla="val -1832"/>
                <a:gd name="adj2" fmla="val -79332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也可以从思维导图直接生成模板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76535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9BC473C-5EE9-4B9C-B535-DDC5A10D6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041" y="1234640"/>
            <a:ext cx="13508120" cy="7909360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C386FC2E-DC75-4FFA-8720-FD12E33BB8C6}"/>
              </a:ext>
            </a:extLst>
          </p:cNvPr>
          <p:cNvGrpSpPr/>
          <p:nvPr/>
        </p:nvGrpSpPr>
        <p:grpSpPr>
          <a:xfrm>
            <a:off x="1488042" y="2093293"/>
            <a:ext cx="2321389" cy="6756067"/>
            <a:chOff x="1116031" y="1569970"/>
            <a:chExt cx="1741042" cy="5288030"/>
          </a:xfrm>
        </p:grpSpPr>
        <p:sp>
          <p:nvSpPr>
            <p:cNvPr id="3" name="文本框 23">
              <a:extLst>
                <a:ext uri="{FF2B5EF4-FFF2-40B4-BE49-F238E27FC236}">
                  <a16:creationId xmlns:a16="http://schemas.microsoft.com/office/drawing/2014/main" id="{6044B888-9FC3-4B5F-9F68-2242C84E4D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031" y="1569970"/>
              <a:ext cx="1741042" cy="52880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3024"/>
            </a:p>
          </p:txBody>
        </p:sp>
        <p:sp>
          <p:nvSpPr>
            <p:cNvPr id="4" name="矩形标注 75">
              <a:extLst>
                <a:ext uri="{FF2B5EF4-FFF2-40B4-BE49-F238E27FC236}">
                  <a16:creationId xmlns:a16="http://schemas.microsoft.com/office/drawing/2014/main" id="{51E5656B-CD52-4BCC-A5B3-0181CFE0C89D}"/>
                </a:ext>
              </a:extLst>
            </p:cNvPr>
            <p:cNvSpPr/>
            <p:nvPr/>
          </p:nvSpPr>
          <p:spPr>
            <a:xfrm>
              <a:off x="1355091" y="3792086"/>
              <a:ext cx="1262921" cy="493930"/>
            </a:xfrm>
            <a:prstGeom prst="wedgeRectCallout">
              <a:avLst>
                <a:gd name="adj1" fmla="val 28872"/>
                <a:gd name="adj2" fmla="val 1021"/>
              </a:avLst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489" b="1" noProof="1">
                  <a:ln w="0"/>
                  <a:solidFill>
                    <a:schemeClr val="bg1"/>
                  </a:solidFill>
                  <a:cs typeface="+mn-ea"/>
                </a:rPr>
                <a:t>文章目录</a:t>
              </a: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685DAC2F-7D98-40D9-BADF-4812493C1673}"/>
              </a:ext>
            </a:extLst>
          </p:cNvPr>
          <p:cNvGrpSpPr/>
          <p:nvPr/>
        </p:nvGrpSpPr>
        <p:grpSpPr>
          <a:xfrm>
            <a:off x="4128177" y="2387933"/>
            <a:ext cx="5920064" cy="6166787"/>
            <a:chOff x="1116031" y="1569970"/>
            <a:chExt cx="1741042" cy="5288030"/>
          </a:xfrm>
        </p:grpSpPr>
        <p:sp>
          <p:nvSpPr>
            <p:cNvPr id="7" name="文本框 23">
              <a:extLst>
                <a:ext uri="{FF2B5EF4-FFF2-40B4-BE49-F238E27FC236}">
                  <a16:creationId xmlns:a16="http://schemas.microsoft.com/office/drawing/2014/main" id="{9FBC7F35-BD2B-447C-8DAF-FC30B1756F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031" y="1569970"/>
              <a:ext cx="1741042" cy="5288030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3024"/>
            </a:p>
          </p:txBody>
        </p:sp>
        <p:sp>
          <p:nvSpPr>
            <p:cNvPr id="8" name="矩形标注 75">
              <a:extLst>
                <a:ext uri="{FF2B5EF4-FFF2-40B4-BE49-F238E27FC236}">
                  <a16:creationId xmlns:a16="http://schemas.microsoft.com/office/drawing/2014/main" id="{782EB370-480A-4E59-99EC-1253458082B9}"/>
                </a:ext>
              </a:extLst>
            </p:cNvPr>
            <p:cNvSpPr/>
            <p:nvPr/>
          </p:nvSpPr>
          <p:spPr>
            <a:xfrm>
              <a:off x="1355091" y="5996277"/>
              <a:ext cx="1262921" cy="493930"/>
            </a:xfrm>
            <a:prstGeom prst="wedgeRectCallout">
              <a:avLst>
                <a:gd name="adj1" fmla="val 28872"/>
                <a:gd name="adj2" fmla="val 1021"/>
              </a:avLst>
            </a:prstGeom>
            <a:solidFill>
              <a:srgbClr val="9CC5FD"/>
            </a:solidFill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489" b="1" noProof="1">
                  <a:ln w="0"/>
                  <a:solidFill>
                    <a:schemeClr val="bg1"/>
                  </a:solidFill>
                  <a:cs typeface="+mn-ea"/>
                </a:rPr>
                <a:t>创作内容</a:t>
              </a:r>
              <a:endParaRPr lang="en-US" altLang="zh-CN" sz="2489" b="1" noProof="1">
                <a:ln w="0"/>
                <a:solidFill>
                  <a:schemeClr val="bg1"/>
                </a:solidFill>
                <a:cs typeface="+mn-ea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66B9C20F-5FF2-4FD6-9D29-860EB7D53C59}"/>
              </a:ext>
            </a:extLst>
          </p:cNvPr>
          <p:cNvGrpSpPr/>
          <p:nvPr/>
        </p:nvGrpSpPr>
        <p:grpSpPr>
          <a:xfrm>
            <a:off x="10539704" y="2093293"/>
            <a:ext cx="4456457" cy="6756067"/>
            <a:chOff x="1116031" y="1569970"/>
            <a:chExt cx="1741042" cy="5288030"/>
          </a:xfrm>
        </p:grpSpPr>
        <p:sp>
          <p:nvSpPr>
            <p:cNvPr id="10" name="文本框 23">
              <a:extLst>
                <a:ext uri="{FF2B5EF4-FFF2-40B4-BE49-F238E27FC236}">
                  <a16:creationId xmlns:a16="http://schemas.microsoft.com/office/drawing/2014/main" id="{60B40D66-9982-4D93-9626-3E38D5CB71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6031" y="1569970"/>
              <a:ext cx="1741042" cy="5288030"/>
            </a:xfrm>
            <a:prstGeom prst="rect">
              <a:avLst/>
            </a:prstGeom>
            <a:noFill/>
            <a:ln w="28575">
              <a:solidFill>
                <a:srgbClr val="FFC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3024"/>
            </a:p>
          </p:txBody>
        </p:sp>
        <p:sp>
          <p:nvSpPr>
            <p:cNvPr id="11" name="矩形标注 75">
              <a:extLst>
                <a:ext uri="{FF2B5EF4-FFF2-40B4-BE49-F238E27FC236}">
                  <a16:creationId xmlns:a16="http://schemas.microsoft.com/office/drawing/2014/main" id="{3A3BAA82-7D3F-4B28-855B-CDE8F44D6EDB}"/>
                </a:ext>
              </a:extLst>
            </p:cNvPr>
            <p:cNvSpPr/>
            <p:nvPr/>
          </p:nvSpPr>
          <p:spPr>
            <a:xfrm>
              <a:off x="1355091" y="2503811"/>
              <a:ext cx="1262921" cy="751789"/>
            </a:xfrm>
            <a:prstGeom prst="wedgeRectCallout">
              <a:avLst>
                <a:gd name="adj1" fmla="val 28872"/>
                <a:gd name="adj2" fmla="val 102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2489" noProof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</a:rPr>
                <a:t>个人素材库</a:t>
              </a:r>
              <a:endParaRPr lang="en-US" altLang="zh-CN" sz="2489" noProof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endParaRPr>
            </a:p>
            <a:p>
              <a:pPr algn="ctr">
                <a:defRPr/>
              </a:pPr>
              <a:r>
                <a:rPr lang="zh-CN" altLang="en-US" sz="2489" noProof="1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+mn-ea"/>
                </a:rPr>
                <a:t>在线实时搜索</a:t>
              </a:r>
              <a:endParaRPr lang="en-US" altLang="zh-CN" sz="2489" noProof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n-ea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10D9365-7475-469A-9323-A4D9EB7E182A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8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7ADCABD-C6A8-403D-92EB-FAD322431E7C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创作界面</a:t>
              </a:r>
            </a:p>
          </p:txBody>
        </p:sp>
        <p:sp>
          <p:nvSpPr>
            <p:cNvPr id="1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2189C3BE-B0E3-4B60-8BE8-1297C8D3373D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分为目录区、创作区、素材区</a:t>
              </a:r>
            </a:p>
          </p:txBody>
        </p:sp>
        <p:sp>
          <p:nvSpPr>
            <p:cNvPr id="2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EBC266D-1A3D-4A31-8B02-4C2A35A3BF98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66540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5">
            <a:extLst>
              <a:ext uri="{FF2B5EF4-FFF2-40B4-BE49-F238E27FC236}">
                <a16:creationId xmlns:a16="http://schemas.microsoft.com/office/drawing/2014/main" id="{7CCB409D-E39A-4E9F-A102-3EF2A5AB3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5646" y="310794"/>
            <a:ext cx="5646449" cy="86929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zh-CN" altLang="en-US" sz="1991" b="1" noProof="1">
                <a:solidFill>
                  <a:srgbClr val="FFFFFF"/>
                </a:solidFill>
              </a:rPr>
              <a:t>文摘、笔记、汇编及个人网盘、知网文献内容可以直接检索利用，提高笔记和文摘的利用效率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643A0F4-B797-4F87-9C1B-BF6422DF4F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186" y="1277620"/>
            <a:ext cx="13126909" cy="7695747"/>
          </a:xfrm>
          <a:prstGeom prst="rect">
            <a:avLst/>
          </a:prstGeom>
        </p:spPr>
      </p:pic>
      <p:sp>
        <p:nvSpPr>
          <p:cNvPr id="10" name="矩形 15">
            <a:extLst>
              <a:ext uri="{FF2B5EF4-FFF2-40B4-BE49-F238E27FC236}">
                <a16:creationId xmlns:a16="http://schemas.microsoft.com/office/drawing/2014/main" id="{26A13045-9797-4247-9F9C-6104A46606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1917" y="5776149"/>
            <a:ext cx="3321092" cy="683579"/>
          </a:xfrm>
          <a:prstGeom prst="wedgeRoundRectCallout">
            <a:avLst>
              <a:gd name="adj1" fmla="val 30837"/>
              <a:gd name="adj2" fmla="val -11982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1" b="1" noProof="1">
                <a:solidFill>
                  <a:prstClr val="white"/>
                </a:solidFill>
                <a:ea typeface="微软雅黑" panose="020B0503020204020204" charset="-122"/>
              </a:rPr>
              <a:t>点击添加</a:t>
            </a:r>
            <a:endParaRPr lang="en-US" altLang="zh-CN" sz="1661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1" b="1" noProof="1">
                <a:solidFill>
                  <a:prstClr val="white"/>
                </a:solidFill>
                <a:ea typeface="微软雅黑" panose="020B0503020204020204" charset="-122"/>
              </a:rPr>
              <a:t>即可一键添加到左侧创作中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35C3B39-D2C9-41C8-B97F-DD9A8B7233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69" y="2565087"/>
            <a:ext cx="7426636" cy="610590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DDCC8B9-DE9A-4C30-9DF3-74C30C6F7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2896" y="6824852"/>
            <a:ext cx="6968561" cy="1459939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 sz="2893">
              <a:ea typeface="宋体" panose="02010600030101010101" pitchFamily="2" charset="-122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C976BCB-4782-4F41-948A-B0A7BEFCB199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47473E7A-9034-49F6-8C9D-9747CD44A068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文摘添加</a:t>
              </a:r>
            </a:p>
          </p:txBody>
        </p:sp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4F5AAC2-B39C-41BE-8FCE-2248122F2C2B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分为目录区、创作区、素材区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FC23504-E2E6-47E8-AEEF-0DB36F57C823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70690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2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194299" y="2667000"/>
            <a:ext cx="5867402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第一步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如何登陆</a:t>
            </a:r>
            <a:r>
              <a:rPr lang="en-US" altLang="zh-CN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/</a:t>
            </a: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注册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80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7FA72CB-FC1F-4B2C-84BA-1C4F03D23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36" y="1169202"/>
            <a:ext cx="13619880" cy="7974799"/>
          </a:xfrm>
          <a:prstGeom prst="rect">
            <a:avLst/>
          </a:prstGeom>
        </p:spPr>
      </p:pic>
      <p:sp>
        <p:nvSpPr>
          <p:cNvPr id="8" name="矩形标注 75">
            <a:extLst>
              <a:ext uri="{FF2B5EF4-FFF2-40B4-BE49-F238E27FC236}">
                <a16:creationId xmlns:a16="http://schemas.microsoft.com/office/drawing/2014/main" id="{5AC957FC-8589-45F8-8483-0ED38275A24F}"/>
              </a:ext>
            </a:extLst>
          </p:cNvPr>
          <p:cNvSpPr/>
          <p:nvPr/>
        </p:nvSpPr>
        <p:spPr>
          <a:xfrm>
            <a:off x="7696650" y="3725155"/>
            <a:ext cx="1683895" cy="658573"/>
          </a:xfrm>
          <a:prstGeom prst="wedgeRectCallout">
            <a:avLst>
              <a:gd name="adj1" fmla="val 64470"/>
              <a:gd name="adj2" fmla="val -3909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89" b="1" noProof="1">
                <a:ln w="0"/>
                <a:solidFill>
                  <a:schemeClr val="bg1"/>
                </a:solidFill>
                <a:cs typeface="+mn-ea"/>
              </a:rPr>
              <a:t>所做笔记</a:t>
            </a:r>
          </a:p>
        </p:txBody>
      </p:sp>
      <p:sp>
        <p:nvSpPr>
          <p:cNvPr id="9" name="矩形标注 75">
            <a:extLst>
              <a:ext uri="{FF2B5EF4-FFF2-40B4-BE49-F238E27FC236}">
                <a16:creationId xmlns:a16="http://schemas.microsoft.com/office/drawing/2014/main" id="{8DA7358E-10DF-4657-BAD0-247570B8C16E}"/>
              </a:ext>
            </a:extLst>
          </p:cNvPr>
          <p:cNvSpPr/>
          <p:nvPr/>
        </p:nvSpPr>
        <p:spPr>
          <a:xfrm>
            <a:off x="7696651" y="6753839"/>
            <a:ext cx="1683895" cy="658573"/>
          </a:xfrm>
          <a:prstGeom prst="wedgeRectCallout">
            <a:avLst>
              <a:gd name="adj1" fmla="val 68421"/>
              <a:gd name="adj2" fmla="val 1419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2489" b="1" noProof="1">
                <a:ln w="0"/>
                <a:solidFill>
                  <a:schemeClr val="bg1"/>
                </a:solidFill>
                <a:cs typeface="+mn-ea"/>
              </a:rPr>
              <a:t>文章原文</a:t>
            </a:r>
          </a:p>
        </p:txBody>
      </p:sp>
      <p:sp>
        <p:nvSpPr>
          <p:cNvPr id="10" name="矩形 15">
            <a:extLst>
              <a:ext uri="{FF2B5EF4-FFF2-40B4-BE49-F238E27FC236}">
                <a16:creationId xmlns:a16="http://schemas.microsoft.com/office/drawing/2014/main" id="{9D81373F-F680-4BC3-B6C6-3AE41AF17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5725" y="5577776"/>
            <a:ext cx="3321092" cy="683579"/>
          </a:xfrm>
          <a:prstGeom prst="wedgeRoundRectCallout">
            <a:avLst>
              <a:gd name="adj1" fmla="val 27778"/>
              <a:gd name="adj2" fmla="val 106088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1" b="1" noProof="1">
                <a:solidFill>
                  <a:prstClr val="white"/>
                </a:solidFill>
                <a:ea typeface="微软雅黑" panose="020B0503020204020204" charset="-122"/>
              </a:rPr>
              <a:t>点击添加</a:t>
            </a:r>
            <a:endParaRPr lang="en-US" altLang="zh-CN" sz="1661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1" b="1" noProof="1">
                <a:solidFill>
                  <a:prstClr val="white"/>
                </a:solidFill>
                <a:ea typeface="微软雅黑" panose="020B0503020204020204" charset="-122"/>
              </a:rPr>
              <a:t>即可一键添加到左侧创作中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8B2866C-511C-4E1D-B84B-E73F301BCF8E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B8635F79-D9B1-4963-A00D-23C71E4FA8BB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笔记添加</a:t>
              </a:r>
            </a:p>
          </p:txBody>
        </p:sp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6B6D70EF-907B-4065-9739-828A25445B71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笔记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原文可以一键添加到创作中</a:t>
              </a:r>
            </a:p>
          </p:txBody>
        </p:sp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4D6A88F4-7FFB-42EA-AEC7-08D07DD5D704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86912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  <p:bldP spid="10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7FA72CB-FC1F-4B2C-84BA-1C4F03D23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936" y="1169202"/>
            <a:ext cx="13619880" cy="7974799"/>
          </a:xfrm>
          <a:prstGeom prst="rect">
            <a:avLst/>
          </a:prstGeom>
        </p:spPr>
      </p:pic>
      <p:sp>
        <p:nvSpPr>
          <p:cNvPr id="10" name="矩形 15">
            <a:extLst>
              <a:ext uri="{FF2B5EF4-FFF2-40B4-BE49-F238E27FC236}">
                <a16:creationId xmlns:a16="http://schemas.microsoft.com/office/drawing/2014/main" id="{9D81373F-F680-4BC3-B6C6-3AE41AF17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65725" y="5577776"/>
            <a:ext cx="3321092" cy="683579"/>
          </a:xfrm>
          <a:prstGeom prst="wedgeRoundRectCallout">
            <a:avLst>
              <a:gd name="adj1" fmla="val 27778"/>
              <a:gd name="adj2" fmla="val 106088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1" b="1" noProof="1">
                <a:solidFill>
                  <a:prstClr val="white"/>
                </a:solidFill>
                <a:ea typeface="微软雅黑" panose="020B0503020204020204" charset="-122"/>
              </a:rPr>
              <a:t>点击添加</a:t>
            </a:r>
            <a:endParaRPr lang="en-US" altLang="zh-CN" sz="1661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1661" b="1" noProof="1">
                <a:solidFill>
                  <a:prstClr val="white"/>
                </a:solidFill>
                <a:ea typeface="微软雅黑" panose="020B0503020204020204" charset="-122"/>
              </a:rPr>
              <a:t>即可一键添加到左侧创作中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1B65CE6-6ECA-47B5-8058-28E66B931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976" y="2164259"/>
            <a:ext cx="6802944" cy="653318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6A62C191-E4D3-4F2E-95B0-68481B8AB6DF}"/>
              </a:ext>
            </a:extLst>
          </p:cNvPr>
          <p:cNvSpPr/>
          <p:nvPr/>
        </p:nvSpPr>
        <p:spPr>
          <a:xfrm>
            <a:off x="2752637" y="8145162"/>
            <a:ext cx="4440644" cy="307959"/>
          </a:xfrm>
          <a:prstGeom prst="rect">
            <a:avLst/>
          </a:prstGeom>
          <a:noFill/>
          <a:ln w="28575">
            <a:solidFill>
              <a:srgbClr val="00B0F0"/>
            </a:solidFill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987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15568B6-3B35-4AC5-BE7A-BE920E9F03E8}"/>
              </a:ext>
            </a:extLst>
          </p:cNvPr>
          <p:cNvSpPr/>
          <p:nvPr/>
        </p:nvSpPr>
        <p:spPr>
          <a:xfrm>
            <a:off x="5621616" y="5151056"/>
            <a:ext cx="464224" cy="499409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987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D016B5DE-2476-4097-82E5-A8324558E885}"/>
              </a:ext>
            </a:extLst>
          </p:cNvPr>
          <p:cNvGrpSpPr/>
          <p:nvPr/>
        </p:nvGrpSpPr>
        <p:grpSpPr>
          <a:xfrm>
            <a:off x="1645986" y="3967721"/>
            <a:ext cx="4124893" cy="1183335"/>
            <a:chOff x="1295449" y="2978434"/>
            <a:chExt cx="3093670" cy="887501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8416A02-5F52-4049-8F51-2E7314A41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5449" y="2978434"/>
              <a:ext cx="2877963" cy="717132"/>
            </a:xfrm>
            <a:prstGeom prst="rect">
              <a:avLst/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133" b="1" noProof="1">
                  <a:solidFill>
                    <a:prstClr val="white"/>
                  </a:solidFill>
                  <a:ea typeface="微软雅黑" panose="020B0503020204020204" charset="-122"/>
                </a:rPr>
                <a:t>系统自动添加引用关系</a:t>
              </a:r>
              <a:endParaRPr lang="en-US" altLang="zh-CN" sz="2133" b="1" noProof="1">
                <a:solidFill>
                  <a:prstClr val="white"/>
                </a:solidFill>
                <a:ea typeface="微软雅黑" panose="020B0503020204020204" charset="-122"/>
              </a:endParaRPr>
            </a:p>
            <a:p>
              <a:pPr algn="ctr" fontAlgn="auto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133" b="1" noProof="1">
                  <a:solidFill>
                    <a:prstClr val="white"/>
                  </a:solidFill>
                  <a:ea typeface="微软雅黑" panose="020B0503020204020204" charset="-122"/>
                </a:rPr>
                <a:t>作者双击可修改</a:t>
              </a:r>
            </a:p>
          </p:txBody>
        </p:sp>
        <p:sp>
          <p:nvSpPr>
            <p:cNvPr id="17" name="直接连接符 16">
              <a:extLst>
                <a:ext uri="{FF2B5EF4-FFF2-40B4-BE49-F238E27FC236}">
                  <a16:creationId xmlns:a16="http://schemas.microsoft.com/office/drawing/2014/main" id="{29ACD2B6-025A-4387-9948-708D4C8FE97C}"/>
                </a:ext>
              </a:extLst>
            </p:cNvPr>
            <p:cNvSpPr/>
            <p:nvPr/>
          </p:nvSpPr>
          <p:spPr>
            <a:xfrm>
              <a:off x="4173412" y="3528371"/>
              <a:ext cx="215707" cy="337564"/>
            </a:xfrm>
            <a:prstGeom prst="line">
              <a:avLst/>
            </a:prstGeom>
            <a:ln>
              <a:headEnd type="none" w="med" len="med"/>
              <a:tailEnd type="oval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defRPr/>
              </a:pPr>
              <a:endParaRPr lang="zh-CN" altLang="en-US" sz="168" noProof="1">
                <a:solidFill>
                  <a:srgbClr val="000000"/>
                </a:solidFill>
                <a:ea typeface="微软雅黑" panose="020B0503020204020204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93C10FF6-02B9-46E7-A45E-E7909D0921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00" y="2724365"/>
            <a:ext cx="5988802" cy="2587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431BC58-3336-4B8D-911F-1002CF38D7D5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424347EE-25D9-4D4D-A267-C2DE8243D735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</a:p>
          </p:txBody>
        </p:sp>
        <p:sp>
          <p:nvSpPr>
            <p:cNvPr id="2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8ACC9E23-76B9-42FF-915F-24E1DDF0EE17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参考文献自动添加，点击角标随时修改</a:t>
              </a:r>
            </a:p>
          </p:txBody>
        </p:sp>
        <p:sp>
          <p:nvSpPr>
            <p:cNvPr id="2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43CCA2CF-49E9-4A9F-B1DB-67B021836FD7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00376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F4D64650-6CFB-4362-851F-2E45DD270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39" y="1210668"/>
            <a:ext cx="13782440" cy="793333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9D151DB-4AC1-4100-8BED-27E6F6416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541" y="2116041"/>
            <a:ext cx="5026311" cy="667047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ED0296ED-5CF4-4B08-9CB2-20ECD2E30B5D}"/>
              </a:ext>
            </a:extLst>
          </p:cNvPr>
          <p:cNvSpPr/>
          <p:nvPr/>
        </p:nvSpPr>
        <p:spPr>
          <a:xfrm>
            <a:off x="10025539" y="4914410"/>
            <a:ext cx="4889340" cy="10596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987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9CF9D60-6DC7-42B6-8AFD-DF7108A3EADA}"/>
              </a:ext>
            </a:extLst>
          </p:cNvPr>
          <p:cNvGrpSpPr/>
          <p:nvPr/>
        </p:nvGrpSpPr>
        <p:grpSpPr>
          <a:xfrm>
            <a:off x="9960279" y="2033502"/>
            <a:ext cx="5091572" cy="6670479"/>
            <a:chOff x="7669876" y="1198302"/>
            <a:chExt cx="3516284" cy="4977494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64DD5D1-DF12-441E-BC05-588FF7209A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69876" y="2787533"/>
              <a:ext cx="3516283" cy="3388263"/>
            </a:xfrm>
            <a:prstGeom prst="rect">
              <a:avLst/>
            </a:prstGeom>
          </p:spPr>
        </p:pic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E3F5E4C4-0DB6-4E5B-8933-BB7674CBE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9876" y="1198302"/>
              <a:ext cx="3516284" cy="1628230"/>
            </a:xfrm>
            <a:prstGeom prst="rect">
              <a:avLst/>
            </a:prstGeom>
          </p:spPr>
        </p:pic>
      </p:grpSp>
      <p:sp>
        <p:nvSpPr>
          <p:cNvPr id="22" name="矩形 15">
            <a:extLst>
              <a:ext uri="{FF2B5EF4-FFF2-40B4-BE49-F238E27FC236}">
                <a16:creationId xmlns:a16="http://schemas.microsoft.com/office/drawing/2014/main" id="{EE293D6A-7436-46EB-92BB-237A85D08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9497" y="2656021"/>
            <a:ext cx="2650904" cy="884737"/>
          </a:xfrm>
          <a:prstGeom prst="wedgeRoundRectCallout">
            <a:avLst>
              <a:gd name="adj1" fmla="val 36104"/>
              <a:gd name="adj2" fmla="val -17259"/>
              <a:gd name="adj3" fmla="val 16667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内容、图表</a:t>
            </a:r>
            <a:endParaRPr lang="en-US" altLang="zh-CN" sz="2107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一键添加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CCC9DF8-9D54-49A7-BCAE-27B68CFED5B1}"/>
              </a:ext>
            </a:extLst>
          </p:cNvPr>
          <p:cNvGrpSpPr/>
          <p:nvPr/>
        </p:nvGrpSpPr>
        <p:grpSpPr>
          <a:xfrm>
            <a:off x="2281305" y="2008474"/>
            <a:ext cx="7162051" cy="6565852"/>
            <a:chOff x="1570114" y="1702163"/>
            <a:chExt cx="5521350" cy="5061731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5605C99F-2227-424E-AB18-7D3B02AD4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70114" y="1702163"/>
              <a:ext cx="5521350" cy="3608319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6A2E6E0C-FA4B-4105-9F16-9906CA834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62378" y="5280668"/>
              <a:ext cx="5429085" cy="1483226"/>
            </a:xfrm>
            <a:prstGeom prst="rect">
              <a:avLst/>
            </a:prstGeom>
          </p:spPr>
        </p:pic>
      </p:grpSp>
      <p:sp>
        <p:nvSpPr>
          <p:cNvPr id="26" name="矩形 25">
            <a:extLst>
              <a:ext uri="{FF2B5EF4-FFF2-40B4-BE49-F238E27FC236}">
                <a16:creationId xmlns:a16="http://schemas.microsoft.com/office/drawing/2014/main" id="{8E0381A8-75D7-48B8-B024-9AFA76B267E0}"/>
              </a:ext>
            </a:extLst>
          </p:cNvPr>
          <p:cNvSpPr/>
          <p:nvPr/>
        </p:nvSpPr>
        <p:spPr>
          <a:xfrm>
            <a:off x="2425599" y="2671060"/>
            <a:ext cx="6957917" cy="3979291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987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7635FE10-66BF-48EF-8AE3-008402BEAB29}"/>
              </a:ext>
            </a:extLst>
          </p:cNvPr>
          <p:cNvSpPr/>
          <p:nvPr/>
        </p:nvSpPr>
        <p:spPr>
          <a:xfrm>
            <a:off x="2341146" y="8153934"/>
            <a:ext cx="7042369" cy="294429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CN" altLang="en-US" sz="2987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24D01748-63E1-4051-B00C-0E3DF259F0EB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2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67FC5AE-48AD-410E-9CF0-EDB1F5E390CC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在线搜索</a:t>
              </a:r>
            </a:p>
          </p:txBody>
        </p:sp>
        <p:sp>
          <p:nvSpPr>
            <p:cNvPr id="2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61D285D6-DEB4-40FF-8244-5A769505AF8B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右侧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CNKI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检索可以检索在线文章，边读边添加</a:t>
              </a:r>
            </a:p>
          </p:txBody>
        </p:sp>
        <p:sp>
          <p:nvSpPr>
            <p:cNvPr id="28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AE09D92C-0BC3-43C1-9D0F-1B4D12CF79AB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72253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6" grpId="0" animBg="1"/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9286" y="2667000"/>
            <a:ext cx="4577609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第五步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如何在线投稿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5EFB9CA-B7FE-475E-A284-BABCCABDD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33"/>
          <a:stretch/>
        </p:blipFill>
        <p:spPr>
          <a:xfrm>
            <a:off x="406401" y="1428751"/>
            <a:ext cx="15616719" cy="74676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5AFA554-733D-4833-AEBE-968C8BA23170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76791D77-79CD-4030-B64D-865B710F6828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投稿通道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B1596E4-FDEE-42BE-91AD-7896A1DCAED8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检索可投稿期刊报刊，官方网站可以一键直投</a:t>
              </a:r>
            </a:p>
          </p:txBody>
        </p:sp>
        <p:sp>
          <p:nvSpPr>
            <p:cNvPr id="17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6DB3F241-5AB4-46E1-83CC-9CEB3675F5E1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03285D7-10A7-44E7-AF4E-748B4D7387E0}"/>
              </a:ext>
            </a:extLst>
          </p:cNvPr>
          <p:cNvGrpSpPr>
            <a:grpSpLocks/>
          </p:cNvGrpSpPr>
          <p:nvPr/>
        </p:nvGrpSpPr>
        <p:grpSpPr bwMode="auto">
          <a:xfrm>
            <a:off x="232881" y="3733800"/>
            <a:ext cx="2912439" cy="2210751"/>
            <a:chOff x="9909075" y="232821"/>
            <a:chExt cx="10943313" cy="17033093"/>
          </a:xfrm>
        </p:grpSpPr>
        <p:sp>
          <p:nvSpPr>
            <p:cNvPr id="25" name="文本框 23">
              <a:extLst>
                <a:ext uri="{FF2B5EF4-FFF2-40B4-BE49-F238E27FC236}">
                  <a16:creationId xmlns:a16="http://schemas.microsoft.com/office/drawing/2014/main" id="{14F2CAA4-38F6-4103-937B-D597FC456D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9075" y="232821"/>
              <a:ext cx="3610599" cy="751181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6" name="矩形标注">
              <a:extLst>
                <a:ext uri="{FF2B5EF4-FFF2-40B4-BE49-F238E27FC236}">
                  <a16:creationId xmlns:a16="http://schemas.microsoft.com/office/drawing/2014/main" id="{15D4F411-7C6E-4126-9983-7AD1555B16AD}"/>
                </a:ext>
              </a:extLst>
            </p:cNvPr>
            <p:cNvSpPr/>
            <p:nvPr/>
          </p:nvSpPr>
          <p:spPr>
            <a:xfrm>
              <a:off x="12947036" y="9754098"/>
              <a:ext cx="7905352" cy="7511816"/>
            </a:xfrm>
            <a:prstGeom prst="wedgeRectCallout">
              <a:avLst>
                <a:gd name="adj1" fmla="val -40727"/>
                <a:gd name="adj2" fmla="val -102407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左侧创作投稿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1B7786F4-1321-4017-8D3A-4AF111593FFE}"/>
              </a:ext>
            </a:extLst>
          </p:cNvPr>
          <p:cNvGrpSpPr>
            <a:grpSpLocks/>
          </p:cNvGrpSpPr>
          <p:nvPr/>
        </p:nvGrpSpPr>
        <p:grpSpPr bwMode="auto">
          <a:xfrm>
            <a:off x="12700000" y="802303"/>
            <a:ext cx="3261267" cy="2089417"/>
            <a:chOff x="9909071" y="-8353618"/>
            <a:chExt cx="12254013" cy="16098255"/>
          </a:xfrm>
        </p:grpSpPr>
        <p:sp>
          <p:nvSpPr>
            <p:cNvPr id="32" name="文本框 23">
              <a:extLst>
                <a:ext uri="{FF2B5EF4-FFF2-40B4-BE49-F238E27FC236}">
                  <a16:creationId xmlns:a16="http://schemas.microsoft.com/office/drawing/2014/main" id="{BD7664B5-082D-4D19-89D8-6249746EB6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909071" y="232821"/>
              <a:ext cx="12254013" cy="751181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33" name="矩形标注">
              <a:extLst>
                <a:ext uri="{FF2B5EF4-FFF2-40B4-BE49-F238E27FC236}">
                  <a16:creationId xmlns:a16="http://schemas.microsoft.com/office/drawing/2014/main" id="{C0DE3076-9B3A-48F2-A4AD-C1B35C1AAB13}"/>
                </a:ext>
              </a:extLst>
            </p:cNvPr>
            <p:cNvSpPr/>
            <p:nvPr/>
          </p:nvSpPr>
          <p:spPr>
            <a:xfrm>
              <a:off x="11054339" y="-8353618"/>
              <a:ext cx="7905352" cy="7511816"/>
            </a:xfrm>
            <a:prstGeom prst="wedgeRectCallout">
              <a:avLst>
                <a:gd name="adj1" fmla="val -6234"/>
                <a:gd name="adj2" fmla="val 79958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关键词查找期刊</a:t>
              </a: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3A7F9D62-A07C-4708-B63A-DD5108B6145A}"/>
              </a:ext>
            </a:extLst>
          </p:cNvPr>
          <p:cNvGrpSpPr>
            <a:grpSpLocks/>
          </p:cNvGrpSpPr>
          <p:nvPr/>
        </p:nvGrpSpPr>
        <p:grpSpPr bwMode="auto">
          <a:xfrm>
            <a:off x="9170591" y="6705599"/>
            <a:ext cx="3934617" cy="1432491"/>
            <a:chOff x="11054333" y="3145115"/>
            <a:chExt cx="35152267" cy="14411075"/>
          </a:xfrm>
        </p:grpSpPr>
        <p:sp>
          <p:nvSpPr>
            <p:cNvPr id="35" name="文本框 23">
              <a:extLst>
                <a:ext uri="{FF2B5EF4-FFF2-40B4-BE49-F238E27FC236}">
                  <a16:creationId xmlns:a16="http://schemas.microsoft.com/office/drawing/2014/main" id="{94DFE42D-4F20-4104-B50B-95209C74FE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54333" y="3145115"/>
              <a:ext cx="11108742" cy="4599511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36" name="矩形标注">
              <a:extLst>
                <a:ext uri="{FF2B5EF4-FFF2-40B4-BE49-F238E27FC236}">
                  <a16:creationId xmlns:a16="http://schemas.microsoft.com/office/drawing/2014/main" id="{E6DEBCD6-FBD2-4CFC-85EC-078ABAAB630C}"/>
                </a:ext>
              </a:extLst>
            </p:cNvPr>
            <p:cNvSpPr/>
            <p:nvPr/>
          </p:nvSpPr>
          <p:spPr>
            <a:xfrm>
              <a:off x="26247746" y="5444865"/>
              <a:ext cx="19958854" cy="12111325"/>
            </a:xfrm>
            <a:prstGeom prst="wedgeRectCallout">
              <a:avLst>
                <a:gd name="adj1" fmla="val -82573"/>
                <a:gd name="adj2" fmla="val -43617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官方网站</a:t>
              </a: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一键直达</a:t>
              </a:r>
            </a:p>
          </p:txBody>
        </p:sp>
      </p:grpSp>
    </p:spTree>
  </p:cSld>
  <p:clrMapOvr>
    <a:masterClrMapping/>
  </p:clrMapOvr>
  <p:transition spd="med" advTm="1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003800" y="2667000"/>
            <a:ext cx="6371114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第六步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如何管理个人知识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983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ABB3774-658D-4EEA-890E-9CEF2CA13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718" y="1109134"/>
            <a:ext cx="13592348" cy="7958677"/>
          </a:xfrm>
          <a:prstGeom prst="rect">
            <a:avLst/>
          </a:prstGeom>
        </p:spPr>
      </p:pic>
      <p:sp>
        <p:nvSpPr>
          <p:cNvPr id="8" name="矩形 15">
            <a:extLst>
              <a:ext uri="{FF2B5EF4-FFF2-40B4-BE49-F238E27FC236}">
                <a16:creationId xmlns:a16="http://schemas.microsoft.com/office/drawing/2014/main" id="{C8DB3FDC-6AA5-451A-88E6-2FF17366F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672" y="3565175"/>
            <a:ext cx="5999424" cy="1006824"/>
          </a:xfrm>
          <a:prstGeom prst="wedgeRoundRectCallout">
            <a:avLst>
              <a:gd name="adj1" fmla="val 36104"/>
              <a:gd name="adj2" fmla="val -17259"/>
              <a:gd name="adj3" fmla="val 16667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收录知网研学阅读过程中，所有的文摘笔记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249174A-02E0-45B2-821E-81260AE3E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833" y="4572001"/>
            <a:ext cx="10388232" cy="449580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6DA132C8-7E41-471A-99DD-F36590040511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EE0E60C7-9D80-437A-9491-59731236F483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文摘笔记</a:t>
              </a:r>
            </a:p>
          </p:txBody>
        </p:sp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854FA060-C732-435F-AE7E-24D684AB27DD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统一收录在“我的”板块，可以查找和删除</a:t>
              </a:r>
            </a:p>
          </p:txBody>
        </p:sp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7B273D32-1F15-42CF-810B-50894AFB0679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34420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83E3304-BB46-43FC-AD2F-B9546B743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6" y="1293283"/>
            <a:ext cx="14334356" cy="8393143"/>
          </a:xfrm>
          <a:prstGeom prst="rect">
            <a:avLst/>
          </a:prstGeom>
        </p:spPr>
      </p:pic>
      <p:sp>
        <p:nvSpPr>
          <p:cNvPr id="8" name="矩形 15">
            <a:extLst>
              <a:ext uri="{FF2B5EF4-FFF2-40B4-BE49-F238E27FC236}">
                <a16:creationId xmlns:a16="http://schemas.microsoft.com/office/drawing/2014/main" id="{C8DB3FDC-6AA5-451A-88E6-2FF17366F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0489" y="4186573"/>
            <a:ext cx="5999424" cy="1006824"/>
          </a:xfrm>
          <a:prstGeom prst="wedgeRoundRectCallout">
            <a:avLst>
              <a:gd name="adj1" fmla="val 36104"/>
              <a:gd name="adj2" fmla="val -17259"/>
              <a:gd name="adj3" fmla="val 16667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建立记事本，琐碎信息统一收录</a:t>
            </a: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F0FDFB26-81F4-4711-A4FD-ACE219B305FF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19DC7BA-2689-4E94-998C-56F1F502DD7D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记事本</a:t>
              </a:r>
            </a:p>
          </p:txBody>
        </p:sp>
        <p:sp>
          <p:nvSpPr>
            <p:cNvPr id="11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E3A92320-922A-4E0C-896A-3C2C2134797A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建立记事本，琐碎信息统一收录</a:t>
              </a:r>
            </a:p>
          </p:txBody>
        </p:sp>
        <p:sp>
          <p:nvSpPr>
            <p:cNvPr id="12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AD09739-AE5F-4862-8A62-A5D82E3CB6DC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78652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EB2EF53-83D7-43B1-8D93-36891B1A3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77" y="1028731"/>
            <a:ext cx="13859785" cy="811526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4253211-9293-4253-945C-8575B81AA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3943" y="3227413"/>
            <a:ext cx="7116659" cy="561763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 sz="240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696377F-49F6-4E39-93A8-6FEFECD376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31" y="5721082"/>
            <a:ext cx="12262792" cy="3123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矩形 15">
            <a:extLst>
              <a:ext uri="{FF2B5EF4-FFF2-40B4-BE49-F238E27FC236}">
                <a16:creationId xmlns:a16="http://schemas.microsoft.com/office/drawing/2014/main" id="{3F68F311-936D-4D7D-AF51-032B37101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4137" y="1092083"/>
            <a:ext cx="5999424" cy="1006824"/>
          </a:xfrm>
          <a:prstGeom prst="wedgeRoundRectCallout">
            <a:avLst>
              <a:gd name="adj1" fmla="val 36104"/>
              <a:gd name="adj2" fmla="val -17259"/>
              <a:gd name="adj3" fmla="val 16667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统一管理不同专题内</a:t>
            </a:r>
            <a:endParaRPr lang="en-US" altLang="zh-CN" sz="2107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本地上传资料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70B4A649-DBA6-4EC9-83BB-9B9868CD7B95}"/>
              </a:ext>
            </a:extLst>
          </p:cNvPr>
          <p:cNvCxnSpPr/>
          <p:nvPr/>
        </p:nvCxnSpPr>
        <p:spPr>
          <a:xfrm flipH="1" flipV="1">
            <a:off x="9202994" y="5026251"/>
            <a:ext cx="943897" cy="125066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88A0160-EE1B-40B6-B394-15CA25FF1D61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AA63142D-E9A5-4E2F-9032-1BEBD4ECEB8D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本地资料</a:t>
              </a:r>
            </a:p>
          </p:txBody>
        </p:sp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935B425F-68EF-41B3-BC55-22CA1F936ECD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本地上传的资料统一显示在这里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1FECB0E0-5DC1-4056-866B-2365A494DBE7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973025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0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730AFFF-8D1D-4722-9234-07F38C76BF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992" y="1212954"/>
            <a:ext cx="13545155" cy="793104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F5B2B50-8012-4685-AC50-3BAC8E8B3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8628" y="2147365"/>
            <a:ext cx="2454131" cy="846796"/>
          </a:xfrm>
          <a:prstGeom prst="rect">
            <a:avLst/>
          </a:prstGeom>
          <a:noFill/>
          <a:ln w="28575">
            <a:solidFill>
              <a:srgbClr val="00B0F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endParaRPr lang="zh-CN" altLang="en-US" sz="2400"/>
          </a:p>
        </p:txBody>
      </p:sp>
      <p:sp>
        <p:nvSpPr>
          <p:cNvPr id="10" name="矩形 15">
            <a:extLst>
              <a:ext uri="{FF2B5EF4-FFF2-40B4-BE49-F238E27FC236}">
                <a16:creationId xmlns:a16="http://schemas.microsoft.com/office/drawing/2014/main" id="{E2592464-857B-40A2-9492-5CD62C961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314" y="3565176"/>
            <a:ext cx="2719385" cy="1006824"/>
          </a:xfrm>
          <a:prstGeom prst="wedgeRoundRectCallout">
            <a:avLst>
              <a:gd name="adj1" fmla="val -18962"/>
              <a:gd name="adj2" fmla="val -97728"/>
              <a:gd name="adj3" fmla="val 16667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所有单篇笔记汇编</a:t>
            </a:r>
            <a:endParaRPr lang="en-US" altLang="zh-CN" sz="2107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专题笔记汇编</a:t>
            </a:r>
          </a:p>
        </p:txBody>
      </p:sp>
      <p:sp>
        <p:nvSpPr>
          <p:cNvPr id="11" name="矩形 15">
            <a:extLst>
              <a:ext uri="{FF2B5EF4-FFF2-40B4-BE49-F238E27FC236}">
                <a16:creationId xmlns:a16="http://schemas.microsoft.com/office/drawing/2014/main" id="{8FA29459-28DF-4CD9-B617-4D97A9399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8507" y="1436617"/>
            <a:ext cx="3066792" cy="1006824"/>
          </a:xfrm>
          <a:prstGeom prst="wedgeRoundRectCallout">
            <a:avLst>
              <a:gd name="adj1" fmla="val -60903"/>
              <a:gd name="adj2" fmla="val 84304"/>
              <a:gd name="adj3" fmla="val 16667"/>
            </a:avLst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lnSpc>
                <a:spcPct val="90000"/>
              </a:lnSpc>
              <a:spcBef>
                <a:spcPct val="30000"/>
              </a:spcBef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ct val="3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ct val="30000"/>
              </a:spcBef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ct val="30000"/>
              </a:spcBef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所有个人创作</a:t>
            </a:r>
            <a:endParaRPr lang="en-US" altLang="zh-CN" sz="2107" b="1" noProof="1">
              <a:solidFill>
                <a:prstClr val="white"/>
              </a:solidFill>
              <a:ea typeface="微软雅黑" panose="020B0503020204020204" charset="-122"/>
            </a:endParaRPr>
          </a:p>
          <a:p>
            <a:pPr algn="ctr" fontAlgn="auto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107" b="1" noProof="1">
                <a:solidFill>
                  <a:prstClr val="white"/>
                </a:solidFill>
                <a:ea typeface="微软雅黑" panose="020B0503020204020204" charset="-122"/>
              </a:rPr>
              <a:t>包括思维导图和文档</a:t>
            </a: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37C0F9C-E8B1-4FEC-9E5A-3F06E1CC0A45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F1B3CD8-C766-4450-9A93-111A73C39441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我的成果</a:t>
              </a:r>
            </a:p>
          </p:txBody>
        </p:sp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6E1F13C9-8BA5-49C4-B071-A24966EB907B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自己汇编的文档、创作内容统一管理</a:t>
              </a:r>
            </a:p>
          </p:txBody>
        </p:sp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C0516BB3-0C99-40F6-B4AE-3DEDDF161DFF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56484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5F81D0B-8957-47A8-B193-4790220B1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66" b="18861"/>
          <a:stretch/>
        </p:blipFill>
        <p:spPr>
          <a:xfrm>
            <a:off x="736600" y="1600200"/>
            <a:ext cx="14696731" cy="7041872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210F5CAF-4133-4F52-B72C-ED58E700B254}"/>
              </a:ext>
            </a:extLst>
          </p:cNvPr>
          <p:cNvGrpSpPr/>
          <p:nvPr/>
        </p:nvGrpSpPr>
        <p:grpSpPr>
          <a:xfrm>
            <a:off x="0" y="286082"/>
            <a:ext cx="8407400" cy="933118"/>
            <a:chOff x="0" y="286082"/>
            <a:chExt cx="8407400" cy="933118"/>
          </a:xfrm>
        </p:grpSpPr>
        <p:sp>
          <p:nvSpPr>
            <p:cNvPr id="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388CF544-533E-4B2A-A18F-BE9023473372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打开知网研学</a:t>
              </a:r>
            </a:p>
          </p:txBody>
        </p:sp>
        <p:sp>
          <p:nvSpPr>
            <p:cNvPr id="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D8AE3286-A2DC-43A6-B808-99C0AFBCAFAD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方法①：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 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打开中国知网（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cnki.net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） 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2. 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点击中间研究型学习平台</a:t>
              </a:r>
            </a:p>
          </p:txBody>
        </p:sp>
        <p:sp>
          <p:nvSpPr>
            <p:cNvPr id="7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3353D54C-5C16-4F27-9589-9759657EC286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0EF35C01-FB40-460F-BB2E-AE0B622AC0FB}"/>
              </a:ext>
            </a:extLst>
          </p:cNvPr>
          <p:cNvGrpSpPr>
            <a:grpSpLocks/>
          </p:cNvGrpSpPr>
          <p:nvPr/>
        </p:nvGrpSpPr>
        <p:grpSpPr bwMode="auto">
          <a:xfrm>
            <a:off x="5689601" y="4603955"/>
            <a:ext cx="5638800" cy="1456792"/>
            <a:chOff x="1529726" y="1440120"/>
            <a:chExt cx="5122575" cy="1323696"/>
          </a:xfrm>
        </p:grpSpPr>
        <p:sp>
          <p:nvSpPr>
            <p:cNvPr id="9" name="文本框 23">
              <a:extLst>
                <a:ext uri="{FF2B5EF4-FFF2-40B4-BE49-F238E27FC236}">
                  <a16:creationId xmlns:a16="http://schemas.microsoft.com/office/drawing/2014/main" id="{660E10E7-BD45-456C-A4C4-C6C2D65886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9726" y="2380420"/>
              <a:ext cx="1453704" cy="38339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/>
            </a:p>
          </p:txBody>
        </p:sp>
        <p:sp>
          <p:nvSpPr>
            <p:cNvPr id="10" name="矩形标注">
              <a:extLst>
                <a:ext uri="{FF2B5EF4-FFF2-40B4-BE49-F238E27FC236}">
                  <a16:creationId xmlns:a16="http://schemas.microsoft.com/office/drawing/2014/main" id="{FFA2701C-67D9-4C21-AB2B-2C230023531D}"/>
                </a:ext>
              </a:extLst>
            </p:cNvPr>
            <p:cNvSpPr/>
            <p:nvPr/>
          </p:nvSpPr>
          <p:spPr>
            <a:xfrm>
              <a:off x="3191101" y="1440120"/>
              <a:ext cx="3461200" cy="800548"/>
            </a:xfrm>
            <a:prstGeom prst="wedgeRectCallout">
              <a:avLst>
                <a:gd name="adj1" fmla="val -61169"/>
                <a:gd name="adj2" fmla="val 51406"/>
              </a:avLst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点击“研究型学习平台”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395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276071-9891-45B6-A725-7D0E6F8F7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62" y="1243544"/>
            <a:ext cx="13492916" cy="7900457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B2B4BAA-CE5B-4390-8551-A6C2642C2647}"/>
              </a:ext>
            </a:extLst>
          </p:cNvPr>
          <p:cNvGrpSpPr>
            <a:grpSpLocks/>
          </p:cNvGrpSpPr>
          <p:nvPr/>
        </p:nvGrpSpPr>
        <p:grpSpPr bwMode="auto">
          <a:xfrm>
            <a:off x="1152927" y="3416079"/>
            <a:ext cx="5329668" cy="5261195"/>
            <a:chOff x="-1783349" y="2558627"/>
            <a:chExt cx="4282400" cy="4228253"/>
          </a:xfrm>
        </p:grpSpPr>
        <p:sp>
          <p:nvSpPr>
            <p:cNvPr id="9" name="文本框 23">
              <a:extLst>
                <a:ext uri="{FF2B5EF4-FFF2-40B4-BE49-F238E27FC236}">
                  <a16:creationId xmlns:a16="http://schemas.microsoft.com/office/drawing/2014/main" id="{AD752B03-4A34-41AD-AB20-9CB4AB2E89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533" y="2558627"/>
              <a:ext cx="1999518" cy="4228253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10" name="矩形标注">
              <a:extLst>
                <a:ext uri="{FF2B5EF4-FFF2-40B4-BE49-F238E27FC236}">
                  <a16:creationId xmlns:a16="http://schemas.microsoft.com/office/drawing/2014/main" id="{5FF79CEB-95BF-444B-835A-084DF1D8E965}"/>
                </a:ext>
              </a:extLst>
            </p:cNvPr>
            <p:cNvSpPr/>
            <p:nvPr/>
          </p:nvSpPr>
          <p:spPr>
            <a:xfrm>
              <a:off x="-1783349" y="4954273"/>
              <a:ext cx="2168952" cy="841582"/>
            </a:xfrm>
            <a:prstGeom prst="wedgeRectCallout">
              <a:avLst>
                <a:gd name="adj1" fmla="val 40408"/>
                <a:gd name="adj2" fmla="val -94559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我订阅的学科、期刊、</a:t>
              </a:r>
              <a:r>
                <a:rPr lang="en-US" altLang="zh-CN" sz="265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RSS</a:t>
              </a:r>
              <a:endParaRPr lang="zh-CN" altLang="en-US" sz="2655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5843963-C405-40F9-A9A0-6C30059679CB}"/>
              </a:ext>
            </a:extLst>
          </p:cNvPr>
          <p:cNvGrpSpPr>
            <a:grpSpLocks/>
          </p:cNvGrpSpPr>
          <p:nvPr/>
        </p:nvGrpSpPr>
        <p:grpSpPr bwMode="auto">
          <a:xfrm>
            <a:off x="5308536" y="1370088"/>
            <a:ext cx="4806891" cy="816080"/>
            <a:chOff x="499533" y="2275834"/>
            <a:chExt cx="3862347" cy="655857"/>
          </a:xfrm>
        </p:grpSpPr>
        <p:sp>
          <p:nvSpPr>
            <p:cNvPr id="12" name="文本框 23">
              <a:extLst>
                <a:ext uri="{FF2B5EF4-FFF2-40B4-BE49-F238E27FC236}">
                  <a16:creationId xmlns:a16="http://schemas.microsoft.com/office/drawing/2014/main" id="{9D710559-4643-45DC-991A-2BEAB7178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533" y="2509730"/>
              <a:ext cx="1157306" cy="410897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/>
            </a:p>
          </p:txBody>
        </p:sp>
        <p:sp>
          <p:nvSpPr>
            <p:cNvPr id="13" name="矩形标注">
              <a:extLst>
                <a:ext uri="{FF2B5EF4-FFF2-40B4-BE49-F238E27FC236}">
                  <a16:creationId xmlns:a16="http://schemas.microsoft.com/office/drawing/2014/main" id="{BA562AEA-09BB-4BFB-851C-8B3A0A7AB78F}"/>
                </a:ext>
              </a:extLst>
            </p:cNvPr>
            <p:cNvSpPr/>
            <p:nvPr/>
          </p:nvSpPr>
          <p:spPr>
            <a:xfrm>
              <a:off x="2154129" y="2275834"/>
              <a:ext cx="2207751" cy="655857"/>
            </a:xfrm>
            <a:prstGeom prst="wedgeRectCallout">
              <a:avLst>
                <a:gd name="adj1" fmla="val -63911"/>
                <a:gd name="adj2" fmla="val 12855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添加新的订阅源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55E6F046-BA11-48D9-BB06-E910174FFB42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BA56695E-F2E5-4E3B-8565-E518EEDB0638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订阅推送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3786CE7A-A963-4106-9DBF-CDA4C02A1069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可以订阅多种不同的学术推送，订阅后会在主页显示</a:t>
              </a:r>
            </a:p>
          </p:txBody>
        </p:sp>
        <p:sp>
          <p:nvSpPr>
            <p:cNvPr id="17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A20B287-12EB-49F5-BB0D-891C6CDBC987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94329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7E76997-D4B7-4471-8D45-107395418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270334"/>
            <a:ext cx="13447159" cy="7873666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F8D7ED18-5454-4C7B-9ABD-173EE8129C6A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3EC3E811-8C97-4EAD-853C-076CED905A05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订阅推送</a:t>
              </a:r>
            </a:p>
          </p:txBody>
        </p:sp>
        <p:sp>
          <p:nvSpPr>
            <p:cNvPr id="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D1FE282-7FE9-4FA2-9274-F3C4828A9070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可以订阅多种不同的学术推送，订阅后会在主页显示</a:t>
              </a:r>
            </a:p>
          </p:txBody>
        </p:sp>
        <p:sp>
          <p:nvSpPr>
            <p:cNvPr id="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FBA95363-C18F-4865-986D-4CC2E776DDB1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1756C69F-0F91-4B37-8DCF-6BB7DEA0921D}"/>
              </a:ext>
            </a:extLst>
          </p:cNvPr>
          <p:cNvGrpSpPr>
            <a:grpSpLocks/>
          </p:cNvGrpSpPr>
          <p:nvPr/>
        </p:nvGrpSpPr>
        <p:grpSpPr bwMode="auto">
          <a:xfrm>
            <a:off x="1748965" y="1905000"/>
            <a:ext cx="9840409" cy="7239002"/>
            <a:chOff x="499533" y="1525838"/>
            <a:chExt cx="7906790" cy="5817752"/>
          </a:xfrm>
        </p:grpSpPr>
        <p:sp>
          <p:nvSpPr>
            <p:cNvPr id="8" name="文本框 23">
              <a:extLst>
                <a:ext uri="{FF2B5EF4-FFF2-40B4-BE49-F238E27FC236}">
                  <a16:creationId xmlns:a16="http://schemas.microsoft.com/office/drawing/2014/main" id="{15F44A95-AE5F-41FE-AF07-210B6ABCE8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533" y="2558627"/>
              <a:ext cx="7452190" cy="4784963"/>
            </a:xfrm>
            <a:prstGeom prst="rect">
              <a:avLst/>
            </a:prstGeom>
            <a:noFill/>
            <a:ln w="28575">
              <a:solidFill>
                <a:srgbClr val="00B0F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9" name="矩形标注">
              <a:extLst>
                <a:ext uri="{FF2B5EF4-FFF2-40B4-BE49-F238E27FC236}">
                  <a16:creationId xmlns:a16="http://schemas.microsoft.com/office/drawing/2014/main" id="{69BD29F1-89F1-4916-8311-7D68C6F7CB86}"/>
                </a:ext>
              </a:extLst>
            </p:cNvPr>
            <p:cNvSpPr/>
            <p:nvPr/>
          </p:nvSpPr>
          <p:spPr>
            <a:xfrm>
              <a:off x="6237371" y="1525838"/>
              <a:ext cx="2168952" cy="841582"/>
            </a:xfrm>
            <a:prstGeom prst="wedgeRectCallout">
              <a:avLst>
                <a:gd name="adj1" fmla="val -42128"/>
                <a:gd name="adj2" fmla="val 76617"/>
              </a:avLst>
            </a:pr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首页显示我的订阅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并且实时更新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73294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292600" y="4419600"/>
            <a:ext cx="7683500" cy="11049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93750"/>
              </a:lnSpc>
            </a:pPr>
            <a:r>
              <a:rPr lang="en-US" sz="7000" b="1" spc="567">
                <a:solidFill>
                  <a:srgbClr val="000000"/>
                </a:solidFill>
                <a:latin typeface="黑体"/>
              </a:rPr>
              <a:t>THANK YOU</a:t>
            </a:r>
          </a:p>
          <a:p>
            <a:pPr algn="ctr">
              <a:lnSpc>
                <a:spcPct val="93750"/>
              </a:lnSpc>
            </a:pPr>
            <a:endParaRPr lang="en-US" sz="7000" b="1" spc="567">
              <a:solidFill>
                <a:srgbClr val="000000"/>
              </a:solidFill>
              <a:latin typeface="黑体"/>
            </a:endParaRPr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id="{AA09EC14-3010-4688-AB66-EC6349E32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600" y="3352800"/>
            <a:ext cx="898385" cy="89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92E2682-6C19-455B-8138-C704649BC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828800"/>
            <a:ext cx="14794148" cy="7261893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A5A2BF44-E69E-466F-BAA8-493EAB3CBCFC}"/>
              </a:ext>
            </a:extLst>
          </p:cNvPr>
          <p:cNvGrpSpPr>
            <a:grpSpLocks/>
          </p:cNvGrpSpPr>
          <p:nvPr/>
        </p:nvGrpSpPr>
        <p:grpSpPr bwMode="auto">
          <a:xfrm>
            <a:off x="2336800" y="1787487"/>
            <a:ext cx="5943600" cy="2065355"/>
            <a:chOff x="1529726" y="2380420"/>
            <a:chExt cx="5399471" cy="1876659"/>
          </a:xfrm>
        </p:grpSpPr>
        <p:sp>
          <p:nvSpPr>
            <p:cNvPr id="9" name="文本框 23">
              <a:extLst>
                <a:ext uri="{FF2B5EF4-FFF2-40B4-BE49-F238E27FC236}">
                  <a16:creationId xmlns:a16="http://schemas.microsoft.com/office/drawing/2014/main" id="{0B5C9E6E-1957-4801-B130-2FFAA8B27F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9726" y="2380420"/>
              <a:ext cx="1938272" cy="38339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/>
            </a:p>
          </p:txBody>
        </p:sp>
        <p:sp>
          <p:nvSpPr>
            <p:cNvPr id="10" name="矩形标注">
              <a:extLst>
                <a:ext uri="{FF2B5EF4-FFF2-40B4-BE49-F238E27FC236}">
                  <a16:creationId xmlns:a16="http://schemas.microsoft.com/office/drawing/2014/main" id="{E9A07CF5-9717-4265-AEF1-0FE641FBAC6C}"/>
                </a:ext>
              </a:extLst>
            </p:cNvPr>
            <p:cNvSpPr/>
            <p:nvPr/>
          </p:nvSpPr>
          <p:spPr>
            <a:xfrm>
              <a:off x="2983430" y="3456531"/>
              <a:ext cx="3945767" cy="800548"/>
            </a:xfrm>
            <a:prstGeom prst="wedgeRectCallout">
              <a:avLst>
                <a:gd name="adj1" fmla="val -38693"/>
                <a:gd name="adj2" fmla="val -121571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搜索栏输入 </a:t>
              </a:r>
              <a:r>
                <a:rPr lang="en-US" altLang="zh-CN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x.cnki.net</a:t>
              </a: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3437EEC2-7A5B-4A63-8F62-F2BD7BC74524}"/>
              </a:ext>
            </a:extLst>
          </p:cNvPr>
          <p:cNvGrpSpPr/>
          <p:nvPr/>
        </p:nvGrpSpPr>
        <p:grpSpPr>
          <a:xfrm>
            <a:off x="0" y="286082"/>
            <a:ext cx="8407400" cy="933118"/>
            <a:chOff x="0" y="286082"/>
            <a:chExt cx="8407400" cy="933118"/>
          </a:xfrm>
        </p:grpSpPr>
        <p:sp>
          <p:nvSpPr>
            <p:cNvPr id="12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3F6CF555-DB95-43F4-807B-8E6AD66C7D17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打开知网研学</a:t>
              </a:r>
            </a:p>
          </p:txBody>
        </p:sp>
        <p:sp>
          <p:nvSpPr>
            <p:cNvPr id="1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1B29D502-05A1-495B-AC9C-F94BBB1B4A0A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方法②：搜索栏输入 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x.cnki.net</a:t>
              </a:r>
              <a:endPara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7EC2848C-EBCB-4CDE-96D8-65771A7F08F8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6887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E75AC34B-F121-4B36-9A65-88DB91876E7B}"/>
              </a:ext>
            </a:extLst>
          </p:cNvPr>
          <p:cNvGrpSpPr/>
          <p:nvPr/>
        </p:nvGrpSpPr>
        <p:grpSpPr>
          <a:xfrm>
            <a:off x="-101600" y="229781"/>
            <a:ext cx="8407400" cy="933118"/>
            <a:chOff x="0" y="286082"/>
            <a:chExt cx="8407400" cy="933118"/>
          </a:xfrm>
        </p:grpSpPr>
        <p:sp>
          <p:nvSpPr>
            <p:cNvPr id="3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E472799-B517-4FBA-9650-F3B0C6A4A17D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登陆</a:t>
              </a:r>
              <a:r>
                <a:rPr lang="en-US" altLang="zh-CN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注册</a:t>
              </a:r>
            </a:p>
          </p:txBody>
        </p:sp>
        <p:sp>
          <p:nvSpPr>
            <p:cNvPr id="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A32A18B0-C029-4226-A2EC-4CAB989C7443}"/>
                </a:ext>
              </a:extLst>
            </p:cNvPr>
            <p:cNvSpPr txBox="1"/>
            <p:nvPr/>
          </p:nvSpPr>
          <p:spPr>
            <a:xfrm>
              <a:off x="431800" y="752641"/>
              <a:ext cx="7975600" cy="453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1. 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点击右上角“登陆</a:t>
              </a:r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</a:t>
              </a: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注册”，根据提示进行注册</a:t>
              </a:r>
            </a:p>
          </p:txBody>
        </p:sp>
        <p:sp>
          <p:nvSpPr>
            <p:cNvPr id="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25852692-C012-4867-9163-941918F23FB6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0B48BCE-DEED-44C9-BCF9-ADBE33163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872" y="2429814"/>
            <a:ext cx="11277601" cy="58403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0AD9D0-8217-4F09-9ED3-9122A3698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43" y="1664365"/>
            <a:ext cx="3714386" cy="322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257B6789-9817-4FC5-A4C9-9A5BC6D0596D}"/>
              </a:ext>
            </a:extLst>
          </p:cNvPr>
          <p:cNvGrpSpPr>
            <a:grpSpLocks/>
          </p:cNvGrpSpPr>
          <p:nvPr/>
        </p:nvGrpSpPr>
        <p:grpSpPr bwMode="auto">
          <a:xfrm>
            <a:off x="11650528" y="1078137"/>
            <a:ext cx="4394944" cy="1930096"/>
            <a:chOff x="5629684" y="1490624"/>
            <a:chExt cx="3992593" cy="1753757"/>
          </a:xfrm>
        </p:grpSpPr>
        <p:sp>
          <p:nvSpPr>
            <p:cNvPr id="9" name="文本框 23">
              <a:extLst>
                <a:ext uri="{FF2B5EF4-FFF2-40B4-BE49-F238E27FC236}">
                  <a16:creationId xmlns:a16="http://schemas.microsoft.com/office/drawing/2014/main" id="{0AD7353B-57C1-423E-995D-88966EAC0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07021" y="2759714"/>
              <a:ext cx="1315256" cy="48466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10" name="矩形标注">
              <a:extLst>
                <a:ext uri="{FF2B5EF4-FFF2-40B4-BE49-F238E27FC236}">
                  <a16:creationId xmlns:a16="http://schemas.microsoft.com/office/drawing/2014/main" id="{7EE8984D-3EF4-4EDC-8D2D-FBD07D1DB554}"/>
                </a:ext>
              </a:extLst>
            </p:cNvPr>
            <p:cNvSpPr/>
            <p:nvPr/>
          </p:nvSpPr>
          <p:spPr>
            <a:xfrm>
              <a:off x="5629684" y="1490624"/>
              <a:ext cx="3184304" cy="800548"/>
            </a:xfrm>
            <a:prstGeom prst="wedgeRectCallout">
              <a:avLst>
                <a:gd name="adj1" fmla="val 35020"/>
                <a:gd name="adj2" fmla="val 86002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点击“登陆</a:t>
              </a:r>
              <a:r>
                <a:rPr lang="en-US" altLang="zh-CN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/</a:t>
              </a:r>
              <a:r>
                <a:rPr lang="zh-CN" altLang="en-US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注册”</a:t>
              </a:r>
              <a:endParaRPr lang="en-US" altLang="zh-CN" sz="2655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0244EC-B217-47AF-9462-079D14486925}"/>
              </a:ext>
            </a:extLst>
          </p:cNvPr>
          <p:cNvGrpSpPr>
            <a:grpSpLocks/>
          </p:cNvGrpSpPr>
          <p:nvPr/>
        </p:nvGrpSpPr>
        <p:grpSpPr bwMode="auto">
          <a:xfrm>
            <a:off x="1245302" y="1980965"/>
            <a:ext cx="6058918" cy="1027268"/>
            <a:chOff x="8215281" y="2801876"/>
            <a:chExt cx="9344390" cy="1584634"/>
          </a:xfrm>
        </p:grpSpPr>
        <p:sp>
          <p:nvSpPr>
            <p:cNvPr id="13" name="文本框 23">
              <a:extLst>
                <a:ext uri="{FF2B5EF4-FFF2-40B4-BE49-F238E27FC236}">
                  <a16:creationId xmlns:a16="http://schemas.microsoft.com/office/drawing/2014/main" id="{610F10F3-2B26-4122-A8D8-8BB2990F09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15281" y="3214653"/>
              <a:ext cx="4856400" cy="117185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14" name="矩形标注">
              <a:extLst>
                <a:ext uri="{FF2B5EF4-FFF2-40B4-BE49-F238E27FC236}">
                  <a16:creationId xmlns:a16="http://schemas.microsoft.com/office/drawing/2014/main" id="{ED684B2E-7845-4A7E-B2B5-46FA91147546}"/>
                </a:ext>
              </a:extLst>
            </p:cNvPr>
            <p:cNvSpPr/>
            <p:nvPr/>
          </p:nvSpPr>
          <p:spPr>
            <a:xfrm>
              <a:off x="13435968" y="2801876"/>
              <a:ext cx="4123703" cy="692381"/>
            </a:xfrm>
            <a:prstGeom prst="wedgeRectCallout">
              <a:avLst>
                <a:gd name="adj1" fmla="val -40162"/>
                <a:gd name="adj2" fmla="val 107021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输入账号密码登陆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000E7361-67A3-4F05-B1CD-07B0731F5E1D}"/>
              </a:ext>
            </a:extLst>
          </p:cNvPr>
          <p:cNvGrpSpPr>
            <a:grpSpLocks/>
          </p:cNvGrpSpPr>
          <p:nvPr/>
        </p:nvGrpSpPr>
        <p:grpSpPr bwMode="auto">
          <a:xfrm>
            <a:off x="3022599" y="4343401"/>
            <a:ext cx="4114800" cy="753067"/>
            <a:chOff x="9506391" y="2679917"/>
            <a:chExt cx="4275981" cy="1161659"/>
          </a:xfrm>
        </p:grpSpPr>
        <p:sp>
          <p:nvSpPr>
            <p:cNvPr id="16" name="文本框 23">
              <a:extLst>
                <a:ext uri="{FF2B5EF4-FFF2-40B4-BE49-F238E27FC236}">
                  <a16:creationId xmlns:a16="http://schemas.microsoft.com/office/drawing/2014/main" id="{3EC866EB-6FEB-4185-A781-128602B3F0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06391" y="2965165"/>
              <a:ext cx="822532" cy="329165"/>
            </a:xfrm>
            <a:prstGeom prst="rect">
              <a:avLst/>
            </a:prstGeom>
            <a:noFill/>
            <a:ln w="28575">
              <a:solidFill>
                <a:srgbClr val="C0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17" name="矩形标注">
              <a:extLst>
                <a:ext uri="{FF2B5EF4-FFF2-40B4-BE49-F238E27FC236}">
                  <a16:creationId xmlns:a16="http://schemas.microsoft.com/office/drawing/2014/main" id="{65EB26DE-226E-44E9-BEE5-3DB9CFC5DB86}"/>
                </a:ext>
              </a:extLst>
            </p:cNvPr>
            <p:cNvSpPr/>
            <p:nvPr/>
          </p:nvSpPr>
          <p:spPr>
            <a:xfrm>
              <a:off x="11497979" y="2679917"/>
              <a:ext cx="2284393" cy="1161659"/>
            </a:xfrm>
            <a:prstGeom prst="wedgeRectCallout">
              <a:avLst>
                <a:gd name="adj1" fmla="val -87019"/>
                <a:gd name="adj2" fmla="val -22390"/>
              </a:avLst>
            </a:prstGeom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新用户点击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“注册新用户”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FC558569-FDFD-40D1-8DA2-5BE8858C4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30" y="5284713"/>
            <a:ext cx="3714386" cy="3240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68B732E-4CC9-45FA-ABDD-DEC6597E26F4}"/>
              </a:ext>
            </a:extLst>
          </p:cNvPr>
          <p:cNvGrpSpPr>
            <a:grpSpLocks/>
          </p:cNvGrpSpPr>
          <p:nvPr/>
        </p:nvGrpSpPr>
        <p:grpSpPr bwMode="auto">
          <a:xfrm>
            <a:off x="1245302" y="5892931"/>
            <a:ext cx="7453084" cy="1090730"/>
            <a:chOff x="8036782" y="2103466"/>
            <a:chExt cx="10395650" cy="1171856"/>
          </a:xfrm>
        </p:grpSpPr>
        <p:sp>
          <p:nvSpPr>
            <p:cNvPr id="20" name="文本框 23">
              <a:extLst>
                <a:ext uri="{FF2B5EF4-FFF2-40B4-BE49-F238E27FC236}">
                  <a16:creationId xmlns:a16="http://schemas.microsoft.com/office/drawing/2014/main" id="{A76F7958-59E9-4EDF-AF18-108D75D565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36782" y="2103466"/>
              <a:ext cx="4285835" cy="1171856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1" name="矩形标注">
              <a:extLst>
                <a:ext uri="{FF2B5EF4-FFF2-40B4-BE49-F238E27FC236}">
                  <a16:creationId xmlns:a16="http://schemas.microsoft.com/office/drawing/2014/main" id="{B5CA56CC-600D-4C1C-AD1C-D3BB494265A1}"/>
                </a:ext>
              </a:extLst>
            </p:cNvPr>
            <p:cNvSpPr/>
            <p:nvPr/>
          </p:nvSpPr>
          <p:spPr>
            <a:xfrm>
              <a:off x="13251564" y="2278604"/>
              <a:ext cx="5180868" cy="692381"/>
            </a:xfrm>
            <a:prstGeom prst="wedgeRectCallout">
              <a:avLst>
                <a:gd name="adj1" fmla="val -62516"/>
                <a:gd name="adj2" fmla="val 20939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通过手机号和验证码进行注册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E29FE5A3-6D1C-4B4C-B28C-F4FD1FBB8A92}"/>
              </a:ext>
            </a:extLst>
          </p:cNvPr>
          <p:cNvGrpSpPr/>
          <p:nvPr/>
        </p:nvGrpSpPr>
        <p:grpSpPr>
          <a:xfrm>
            <a:off x="-101600" y="229781"/>
            <a:ext cx="9982200" cy="1320126"/>
            <a:chOff x="0" y="286082"/>
            <a:chExt cx="9982200" cy="1320126"/>
          </a:xfrm>
        </p:grpSpPr>
        <p:sp>
          <p:nvSpPr>
            <p:cNvPr id="14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0F9933A7-A44D-4E03-B253-237E96074779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绑定资源账号</a:t>
              </a:r>
            </a:p>
          </p:txBody>
        </p:sp>
        <p:sp>
          <p:nvSpPr>
            <p:cNvPr id="15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F65163B-D7B8-4BF0-8B1C-4F54E112B88C}"/>
                </a:ext>
              </a:extLst>
            </p:cNvPr>
            <p:cNvSpPr txBox="1"/>
            <p:nvPr/>
          </p:nvSpPr>
          <p:spPr>
            <a:xfrm>
              <a:off x="431800" y="752641"/>
              <a:ext cx="9550400" cy="853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绑定资源账号可以浏览所有文献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第一步：点击右上角头像</a:t>
              </a:r>
            </a:p>
          </p:txBody>
        </p:sp>
        <p:sp>
          <p:nvSpPr>
            <p:cNvPr id="16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53E76D45-9B20-4E48-9DEC-390FA057C270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85B4C7F4-F2BE-4245-8A91-11274FD9F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2743200"/>
            <a:ext cx="16256000" cy="4818573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B2176C61-EFDA-43EC-8594-60CEB23690D9}"/>
              </a:ext>
            </a:extLst>
          </p:cNvPr>
          <p:cNvGrpSpPr>
            <a:grpSpLocks/>
          </p:cNvGrpSpPr>
          <p:nvPr/>
        </p:nvGrpSpPr>
        <p:grpSpPr bwMode="auto">
          <a:xfrm>
            <a:off x="9907638" y="1562832"/>
            <a:ext cx="4495800" cy="1713768"/>
            <a:chOff x="4021790" y="902696"/>
            <a:chExt cx="4084216" cy="1557193"/>
          </a:xfrm>
        </p:grpSpPr>
        <p:sp>
          <p:nvSpPr>
            <p:cNvPr id="19" name="文本框 23">
              <a:extLst>
                <a:ext uri="{FF2B5EF4-FFF2-40B4-BE49-F238E27FC236}">
                  <a16:creationId xmlns:a16="http://schemas.microsoft.com/office/drawing/2014/main" id="{B4C2C867-6C41-40FD-874C-D5F917A446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0750" y="1975222"/>
              <a:ext cx="1315256" cy="48466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0" name="矩形标注">
              <a:extLst>
                <a:ext uri="{FF2B5EF4-FFF2-40B4-BE49-F238E27FC236}">
                  <a16:creationId xmlns:a16="http://schemas.microsoft.com/office/drawing/2014/main" id="{67694ADD-D9E8-44CF-84F0-F5474ECEAAD4}"/>
                </a:ext>
              </a:extLst>
            </p:cNvPr>
            <p:cNvSpPr/>
            <p:nvPr/>
          </p:nvSpPr>
          <p:spPr>
            <a:xfrm>
              <a:off x="4021790" y="902696"/>
              <a:ext cx="3184304" cy="800548"/>
            </a:xfrm>
            <a:prstGeom prst="wedgeRectCallout">
              <a:avLst>
                <a:gd name="adj1" fmla="val 35020"/>
                <a:gd name="adj2" fmla="val 86002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655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第一步：点击头像</a:t>
              </a:r>
              <a:endParaRPr lang="en-US" altLang="zh-CN" sz="2655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6649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8D17B9B-D0B7-4069-AE2D-DC783C723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3400" y="1582654"/>
            <a:ext cx="12913760" cy="756134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CCA997D2-F9B5-4C8F-9D86-A52BA3C6E6D9}"/>
              </a:ext>
            </a:extLst>
          </p:cNvPr>
          <p:cNvGrpSpPr/>
          <p:nvPr/>
        </p:nvGrpSpPr>
        <p:grpSpPr>
          <a:xfrm>
            <a:off x="6070600" y="4572000"/>
            <a:ext cx="4781031" cy="1591036"/>
            <a:chOff x="4066938" y="2783224"/>
            <a:chExt cx="3585773" cy="1193277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F1DB9A3-3BA9-4DAD-88B6-11A4C3AE3D05}"/>
                </a:ext>
              </a:extLst>
            </p:cNvPr>
            <p:cNvSpPr/>
            <p:nvPr/>
          </p:nvSpPr>
          <p:spPr>
            <a:xfrm>
              <a:off x="4066938" y="3657600"/>
              <a:ext cx="1028700" cy="318901"/>
            </a:xfrm>
            <a:prstGeom prst="rect">
              <a:avLst/>
            </a:prstGeom>
            <a:noFill/>
            <a:ln w="3810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6" name="矩形 15">
              <a:extLst>
                <a:ext uri="{FF2B5EF4-FFF2-40B4-BE49-F238E27FC236}">
                  <a16:creationId xmlns:a16="http://schemas.microsoft.com/office/drawing/2014/main" id="{3E99692B-1E76-47F9-A435-8372C11EE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24122" y="2783224"/>
              <a:ext cx="2028589" cy="1122224"/>
            </a:xfrm>
            <a:prstGeom prst="wedgeRoundRectCallout">
              <a:avLst>
                <a:gd name="adj1" fmla="val -65908"/>
                <a:gd name="adj2" fmla="val 40635"/>
                <a:gd name="adj3" fmla="val 16667"/>
              </a:avLst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类型</a:t>
              </a: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1 </a:t>
              </a: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【</a:t>
              </a: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连接校园网</a:t>
              </a: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】</a:t>
              </a: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直接点</a:t>
              </a: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IP</a:t>
              </a: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登陆绑定</a:t>
              </a: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4E5A9AC-30B5-408A-AEA5-2D8FC0CF129E}"/>
              </a:ext>
            </a:extLst>
          </p:cNvPr>
          <p:cNvGrpSpPr/>
          <p:nvPr/>
        </p:nvGrpSpPr>
        <p:grpSpPr>
          <a:xfrm>
            <a:off x="2641600" y="7267039"/>
            <a:ext cx="8534400" cy="1425048"/>
            <a:chOff x="950272" y="5857043"/>
            <a:chExt cx="6400799" cy="1018276"/>
          </a:xfrm>
        </p:grpSpPr>
        <p:sp>
          <p:nvSpPr>
            <p:cNvPr id="7" name="矩形 15">
              <a:extLst>
                <a:ext uri="{FF2B5EF4-FFF2-40B4-BE49-F238E27FC236}">
                  <a16:creationId xmlns:a16="http://schemas.microsoft.com/office/drawing/2014/main" id="{2E7C9BBF-BB9E-4CC9-A7CA-7B9CD9106D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272" y="5908334"/>
              <a:ext cx="2175314" cy="966985"/>
            </a:xfrm>
            <a:prstGeom prst="wedgeRoundRectCallout">
              <a:avLst>
                <a:gd name="adj1" fmla="val 76844"/>
                <a:gd name="adj2" fmla="val 12112"/>
                <a:gd name="adj3" fmla="val 16667"/>
              </a:avLst>
            </a:prstGeom>
            <a:solidFill>
              <a:srgbClr val="FF993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lnSpc>
                  <a:spcPct val="90000"/>
                </a:lnSpc>
                <a:spcBef>
                  <a:spcPct val="30000"/>
                </a:spcBef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ct val="30000"/>
                </a:spcBef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ct val="30000"/>
                </a:spcBef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ct val="30000"/>
                </a:spcBef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3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类型</a:t>
              </a:r>
              <a:r>
                <a:rPr lang="en-US" altLang="zh-CN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2</a:t>
              </a: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任何网络</a:t>
              </a:r>
              <a:endParaRPr lang="en-US" altLang="zh-CN" sz="2000" b="1" noProof="1">
                <a:solidFill>
                  <a:prstClr val="white"/>
                </a:solidFill>
                <a:ea typeface="微软雅黑" panose="020B0503020204020204" charset="-122"/>
              </a:endParaRPr>
            </a:p>
            <a:p>
              <a:pPr algn="ctr" fontAlgn="auto">
                <a:lnSpc>
                  <a:spcPct val="15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2000" b="1" noProof="1">
                  <a:solidFill>
                    <a:prstClr val="white"/>
                  </a:solidFill>
                  <a:ea typeface="微软雅黑" panose="020B0503020204020204" charset="-122"/>
                </a:rPr>
                <a:t>输入专属账号密码</a:t>
              </a: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6FD4F2A3-1F55-4DEC-8A17-53D226AD6F00}"/>
                </a:ext>
              </a:extLst>
            </p:cNvPr>
            <p:cNvSpPr/>
            <p:nvPr/>
          </p:nvSpPr>
          <p:spPr>
            <a:xfrm>
              <a:off x="4124837" y="5857043"/>
              <a:ext cx="3226234" cy="768835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83092B4D-0F0A-46F3-AEB4-079DBDFD10A0}"/>
              </a:ext>
            </a:extLst>
          </p:cNvPr>
          <p:cNvGrpSpPr/>
          <p:nvPr/>
        </p:nvGrpSpPr>
        <p:grpSpPr>
          <a:xfrm>
            <a:off x="-101600" y="229781"/>
            <a:ext cx="9982200" cy="1320126"/>
            <a:chOff x="0" y="286082"/>
            <a:chExt cx="9982200" cy="1320126"/>
          </a:xfrm>
        </p:grpSpPr>
        <p:sp>
          <p:nvSpPr>
            <p:cNvPr id="18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06883B74-A7DA-4056-B937-A26FF0EEA95A}"/>
                </a:ext>
              </a:extLst>
            </p:cNvPr>
            <p:cNvSpPr txBox="1"/>
            <p:nvPr/>
          </p:nvSpPr>
          <p:spPr>
            <a:xfrm>
              <a:off x="431800" y="290976"/>
              <a:ext cx="59436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绑定资源账号</a:t>
              </a:r>
            </a:p>
          </p:txBody>
        </p:sp>
        <p:sp>
          <p:nvSpPr>
            <p:cNvPr id="19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642A2293-80EF-4C3D-A249-55FD3B8DAC30}"/>
                </a:ext>
              </a:extLst>
            </p:cNvPr>
            <p:cNvSpPr txBox="1"/>
            <p:nvPr/>
          </p:nvSpPr>
          <p:spPr>
            <a:xfrm>
              <a:off x="431800" y="752641"/>
              <a:ext cx="9550400" cy="853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绑定资源账号可以浏览所有文献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第二步：根据自身类型选择绑定方式</a:t>
              </a:r>
            </a:p>
          </p:txBody>
        </p:sp>
        <p:sp>
          <p:nvSpPr>
            <p:cNvPr id="20" name="稻壳儿春秋广告/盗版必究        原创来源：http://chn.docer.com/works?userid=199329941#!/work_time">
              <a:extLst>
                <a:ext uri="{FF2B5EF4-FFF2-40B4-BE49-F238E27FC236}">
                  <a16:creationId xmlns:a16="http://schemas.microsoft.com/office/drawing/2014/main" id="{C5461CD7-8D42-4B9E-A8AD-E6AAD753A896}"/>
                </a:ext>
              </a:extLst>
            </p:cNvPr>
            <p:cNvSpPr/>
            <p:nvPr/>
          </p:nvSpPr>
          <p:spPr>
            <a:xfrm>
              <a:off x="0" y="286082"/>
              <a:ext cx="303134" cy="933118"/>
            </a:xfrm>
            <a:custGeom>
              <a:avLst/>
              <a:gdLst>
                <a:gd name="connsiteX0" fmla="*/ 0 w 285750"/>
                <a:gd name="connsiteY0" fmla="*/ 0 h 664369"/>
                <a:gd name="connsiteX1" fmla="*/ 105915 w 285750"/>
                <a:gd name="connsiteY1" fmla="*/ 0 h 664369"/>
                <a:gd name="connsiteX2" fmla="*/ 225804 w 285750"/>
                <a:gd name="connsiteY2" fmla="*/ 0 h 664369"/>
                <a:gd name="connsiteX3" fmla="*/ 285750 w 285750"/>
                <a:gd name="connsiteY3" fmla="*/ 59947 h 664369"/>
                <a:gd name="connsiteX4" fmla="*/ 285750 w 285750"/>
                <a:gd name="connsiteY4" fmla="*/ 604423 h 664369"/>
                <a:gd name="connsiteX5" fmla="*/ 225804 w 285750"/>
                <a:gd name="connsiteY5" fmla="*/ 664369 h 664369"/>
                <a:gd name="connsiteX6" fmla="*/ 105915 w 285750"/>
                <a:gd name="connsiteY6" fmla="*/ 664369 h 664369"/>
                <a:gd name="connsiteX7" fmla="*/ 0 w 285750"/>
                <a:gd name="connsiteY7" fmla="*/ 664369 h 664369"/>
                <a:gd name="connsiteX8" fmla="*/ 0 w 285750"/>
                <a:gd name="connsiteY8" fmla="*/ 0 h 664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750" h="664369">
                  <a:moveTo>
                    <a:pt x="0" y="0"/>
                  </a:moveTo>
                  <a:lnTo>
                    <a:pt x="105915" y="0"/>
                  </a:lnTo>
                  <a:lnTo>
                    <a:pt x="225804" y="0"/>
                  </a:lnTo>
                  <a:cubicBezTo>
                    <a:pt x="258911" y="0"/>
                    <a:pt x="285750" y="26839"/>
                    <a:pt x="285750" y="59947"/>
                  </a:cubicBezTo>
                  <a:lnTo>
                    <a:pt x="285750" y="604423"/>
                  </a:lnTo>
                  <a:cubicBezTo>
                    <a:pt x="285750" y="637530"/>
                    <a:pt x="258911" y="664369"/>
                    <a:pt x="225804" y="664369"/>
                  </a:cubicBezTo>
                  <a:lnTo>
                    <a:pt x="105915" y="664369"/>
                  </a:lnTo>
                  <a:lnTo>
                    <a:pt x="0" y="6643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F7481878-4B39-4E74-8FA3-2C0ABE8A7D5D}"/>
              </a:ext>
            </a:extLst>
          </p:cNvPr>
          <p:cNvGrpSpPr>
            <a:grpSpLocks/>
          </p:cNvGrpSpPr>
          <p:nvPr/>
        </p:nvGrpSpPr>
        <p:grpSpPr bwMode="auto">
          <a:xfrm>
            <a:off x="330200" y="3389991"/>
            <a:ext cx="3895400" cy="1981351"/>
            <a:chOff x="4567224" y="659560"/>
            <a:chExt cx="3538782" cy="1800329"/>
          </a:xfrm>
        </p:grpSpPr>
        <p:sp>
          <p:nvSpPr>
            <p:cNvPr id="22" name="文本框 23">
              <a:extLst>
                <a:ext uri="{FF2B5EF4-FFF2-40B4-BE49-F238E27FC236}">
                  <a16:creationId xmlns:a16="http://schemas.microsoft.com/office/drawing/2014/main" id="{03E60B60-504E-44EE-9B29-A6AAB2CE3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90750" y="1975222"/>
              <a:ext cx="1315256" cy="484667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pitchFamily="34" charset="-122"/>
                </a:defRPr>
              </a:lvl9pPr>
            </a:lstStyle>
            <a:p>
              <a:pPr eaLnBrk="1" hangingPunct="1"/>
              <a:endParaRPr lang="zh-CN" altLang="en-US" sz="2987" dirty="0"/>
            </a:p>
          </p:txBody>
        </p:sp>
        <p:sp>
          <p:nvSpPr>
            <p:cNvPr id="23" name="矩形标注">
              <a:extLst>
                <a:ext uri="{FF2B5EF4-FFF2-40B4-BE49-F238E27FC236}">
                  <a16:creationId xmlns:a16="http://schemas.microsoft.com/office/drawing/2014/main" id="{2CDF4C23-8EBA-4177-83E4-E591E27ED445}"/>
                </a:ext>
              </a:extLst>
            </p:cNvPr>
            <p:cNvSpPr/>
            <p:nvPr/>
          </p:nvSpPr>
          <p:spPr>
            <a:xfrm>
              <a:off x="4567224" y="659560"/>
              <a:ext cx="2223526" cy="1124787"/>
            </a:xfrm>
            <a:prstGeom prst="wedgeRectCallout">
              <a:avLst>
                <a:gd name="adj1" fmla="val 41773"/>
                <a:gd name="adj2" fmla="val 73492"/>
              </a:avLst>
            </a:prstGeom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第二步：点击左侧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  <a:p>
              <a:pPr algn="ctr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20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华文中宋" panose="02010600040101010101" pitchFamily="2" charset="-122"/>
                  <a:ea typeface="华文中宋" panose="02010600040101010101" pitchFamily="2" charset="-122"/>
                </a:rPr>
                <a:t>“绑定资源账号”</a:t>
              </a:r>
              <a:endParaRPr lang="en-US" altLang="zh-CN" sz="2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39350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900000">
            <a:off x="5722091" y="1861292"/>
            <a:ext cx="4572000" cy="4572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719286" y="2667000"/>
            <a:ext cx="4577609" cy="1701800"/>
          </a:xfrm>
          <a:prstGeom prst="rect">
            <a:avLst/>
          </a:prstGeom>
        </p:spPr>
        <p:txBody>
          <a:bodyPr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第二步</a:t>
            </a:r>
            <a:endParaRPr lang="en-US" altLang="zh-CN" sz="6000" b="1" dirty="0">
              <a:solidFill>
                <a:srgbClr val="556878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6000" b="1" dirty="0">
                <a:solidFill>
                  <a:srgbClr val="556878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如何管理资源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329" y="2514600"/>
            <a:ext cx="3327400" cy="33274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377" y="2590800"/>
            <a:ext cx="33274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674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932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932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971</Words>
  <Application>Microsoft Office PowerPoint</Application>
  <PresentationFormat>自定义</PresentationFormat>
  <Paragraphs>186</Paragraphs>
  <Slides>42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2" baseType="lpstr">
      <vt:lpstr>Bebas Neue</vt:lpstr>
      <vt:lpstr>等线</vt:lpstr>
      <vt:lpstr>仿宋_GB2312</vt:lpstr>
      <vt:lpstr>黑体</vt:lpstr>
      <vt:lpstr>华文中宋</vt:lpstr>
      <vt:lpstr>微软雅黑</vt:lpstr>
      <vt:lpstr>Arial</vt:lpstr>
      <vt:lpstr>Calibri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郭 子嫣</cp:lastModifiedBy>
  <cp:revision>24</cp:revision>
  <dcterms:created xsi:type="dcterms:W3CDTF">2019-06-06T09:50:40Z</dcterms:created>
  <dcterms:modified xsi:type="dcterms:W3CDTF">2020-01-29T12:28:16Z</dcterms:modified>
</cp:coreProperties>
</file>