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8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367" r:id="rId2"/>
    <p:sldId id="366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348" r:id="rId11"/>
    <p:sldId id="274" r:id="rId12"/>
    <p:sldId id="270" r:id="rId13"/>
    <p:sldId id="355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342" r:id="rId23"/>
    <p:sldId id="336" r:id="rId24"/>
    <p:sldId id="344" r:id="rId25"/>
    <p:sldId id="345" r:id="rId26"/>
    <p:sldId id="356" r:id="rId27"/>
    <p:sldId id="339" r:id="rId28"/>
    <p:sldId id="340" r:id="rId29"/>
    <p:sldId id="353" r:id="rId30"/>
    <p:sldId id="354" r:id="rId31"/>
    <p:sldId id="294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37" r:id="rId44"/>
    <p:sldId id="308" r:id="rId45"/>
    <p:sldId id="309" r:id="rId46"/>
    <p:sldId id="311" r:id="rId47"/>
    <p:sldId id="312" r:id="rId48"/>
    <p:sldId id="313" r:id="rId49"/>
    <p:sldId id="352" r:id="rId50"/>
    <p:sldId id="357" r:id="rId51"/>
    <p:sldId id="327" r:id="rId52"/>
    <p:sldId id="325" r:id="rId53"/>
    <p:sldId id="350" r:id="rId54"/>
    <p:sldId id="332" r:id="rId55"/>
    <p:sldId id="351" r:id="rId56"/>
    <p:sldId id="358" r:id="rId57"/>
    <p:sldId id="359" r:id="rId58"/>
    <p:sldId id="360" r:id="rId59"/>
    <p:sldId id="362" r:id="rId60"/>
    <p:sldId id="363" r:id="rId61"/>
    <p:sldId id="364" r:id="rId62"/>
    <p:sldId id="365" r:id="rId63"/>
    <p:sldId id="346" r:id="rId64"/>
    <p:sldId id="323" r:id="rId6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1F73"/>
    <a:srgbClr val="00833C"/>
    <a:srgbClr val="75BD1C"/>
    <a:srgbClr val="007452"/>
    <a:srgbClr val="658D1B"/>
    <a:srgbClr val="6C1035"/>
    <a:srgbClr val="01B4E3"/>
    <a:srgbClr val="2CB6C0"/>
    <a:srgbClr val="843380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58"/>
    <p:restoredTop sz="94658"/>
  </p:normalViewPr>
  <p:slideViewPr>
    <p:cSldViewPr snapToGrid="0" snapToObjects="1">
      <p:cViewPr varScale="1">
        <p:scale>
          <a:sx n="98" d="100"/>
          <a:sy n="98" d="100"/>
        </p:scale>
        <p:origin x="6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1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AF32F-1298-4CA1-B074-44C77ADC5B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499BB3-F4C8-4C98-8BB8-C1BC8E7797F9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在更广泛读者间传播科研成果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0BF640-F774-4D06-8032-6821BBDC0268}" type="parTrans" cxnId="{F7A0951C-B12B-4A9B-B2B4-4BC1A9BA54B6}">
      <dgm:prSet/>
      <dgm:spPr/>
      <dgm:t>
        <a:bodyPr/>
        <a:lstStyle/>
        <a:p>
          <a:endParaRPr lang="en-US"/>
        </a:p>
      </dgm:t>
    </dgm:pt>
    <dgm:pt modelId="{BBD1AC32-DE45-4CD9-8ABF-C3931899CA83}" type="sibTrans" cxnId="{F7A0951C-B12B-4A9B-B2B4-4BC1A9BA54B6}">
      <dgm:prSet/>
      <dgm:spPr/>
      <dgm:t>
        <a:bodyPr/>
        <a:lstStyle/>
        <a:p>
          <a:endParaRPr lang="en-US"/>
        </a:p>
      </dgm:t>
    </dgm:pt>
    <dgm:pt modelId="{628518B6-C5CE-4673-8668-FFD825ACD974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有利于同行在自己研究的基础上推进领域进步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6918AB-0E51-48B8-AE6C-4E7BE351BB5E}" type="parTrans" cxnId="{1388D475-29CB-4A14-A63F-9BAC22F554D8}">
      <dgm:prSet/>
      <dgm:spPr/>
      <dgm:t>
        <a:bodyPr/>
        <a:lstStyle/>
        <a:p>
          <a:endParaRPr lang="en-US"/>
        </a:p>
      </dgm:t>
    </dgm:pt>
    <dgm:pt modelId="{01AF2C56-ADD2-450B-A702-378C5A349713}" type="sibTrans" cxnId="{1388D475-29CB-4A14-A63F-9BAC22F554D8}">
      <dgm:prSet/>
      <dgm:spPr/>
      <dgm:t>
        <a:bodyPr/>
        <a:lstStyle/>
        <a:p>
          <a:endParaRPr lang="en-US"/>
        </a:p>
      </dgm:t>
    </dgm:pt>
    <dgm:pt modelId="{2D51D0B7-C2DB-4F22-A583-E7A56808B50A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符合资助机构对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OA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出版的要求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D1FF0B8-CA35-4DE3-9E33-054FBAD9FE7F}" type="parTrans" cxnId="{37AC9D91-72B6-4AC7-AA13-515CF4796F20}">
      <dgm:prSet/>
      <dgm:spPr/>
      <dgm:t>
        <a:bodyPr/>
        <a:lstStyle/>
        <a:p>
          <a:endParaRPr lang="en-US"/>
        </a:p>
      </dgm:t>
    </dgm:pt>
    <dgm:pt modelId="{A1CB8D82-00A5-45C7-80AC-3CE6D5D90560}" type="sibTrans" cxnId="{37AC9D91-72B6-4AC7-AA13-515CF4796F20}">
      <dgm:prSet/>
      <dgm:spPr/>
      <dgm:t>
        <a:bodyPr/>
        <a:lstStyle/>
        <a:p>
          <a:endParaRPr lang="en-US"/>
        </a:p>
      </dgm:t>
    </dgm:pt>
    <dgm:pt modelId="{1F0C8786-F3A9-48A7-AE3C-0FF5FF0125A0}" type="pres">
      <dgm:prSet presAssocID="{004AF32F-1298-4CA1-B074-44C77ADC5B9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3DBBC378-FC62-4200-976F-D0BA6590934E}" type="pres">
      <dgm:prSet presAssocID="{004AF32F-1298-4CA1-B074-44C77ADC5B9B}" presName="Name1" presStyleCnt="0"/>
      <dgm:spPr/>
      <dgm:t>
        <a:bodyPr/>
        <a:lstStyle/>
        <a:p>
          <a:endParaRPr lang="zh-CN" altLang="en-US"/>
        </a:p>
      </dgm:t>
    </dgm:pt>
    <dgm:pt modelId="{59541047-167D-45AC-BEEA-6089BDCB55AD}" type="pres">
      <dgm:prSet presAssocID="{004AF32F-1298-4CA1-B074-44C77ADC5B9B}" presName="cycle" presStyleCnt="0"/>
      <dgm:spPr/>
      <dgm:t>
        <a:bodyPr/>
        <a:lstStyle/>
        <a:p>
          <a:endParaRPr lang="zh-CN" altLang="en-US"/>
        </a:p>
      </dgm:t>
    </dgm:pt>
    <dgm:pt modelId="{4BB3C484-D535-4915-AB30-6ED79E800E6E}" type="pres">
      <dgm:prSet presAssocID="{004AF32F-1298-4CA1-B074-44C77ADC5B9B}" presName="srcNode" presStyleLbl="node1" presStyleIdx="0" presStyleCnt="3"/>
      <dgm:spPr/>
      <dgm:t>
        <a:bodyPr/>
        <a:lstStyle/>
        <a:p>
          <a:endParaRPr lang="zh-CN" altLang="en-US"/>
        </a:p>
      </dgm:t>
    </dgm:pt>
    <dgm:pt modelId="{24AA6929-5246-42C1-B461-C8CC0AF33501}" type="pres">
      <dgm:prSet presAssocID="{004AF32F-1298-4CA1-B074-44C77ADC5B9B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00486E54-0BDB-4260-85EF-61BC1CCDBE4D}" type="pres">
      <dgm:prSet presAssocID="{004AF32F-1298-4CA1-B074-44C77ADC5B9B}" presName="extraNode" presStyleLbl="node1" presStyleIdx="0" presStyleCnt="3"/>
      <dgm:spPr/>
      <dgm:t>
        <a:bodyPr/>
        <a:lstStyle/>
        <a:p>
          <a:endParaRPr lang="zh-CN" altLang="en-US"/>
        </a:p>
      </dgm:t>
    </dgm:pt>
    <dgm:pt modelId="{DEFE2483-C750-47AB-BBFD-9BF2757D92CF}" type="pres">
      <dgm:prSet presAssocID="{004AF32F-1298-4CA1-B074-44C77ADC5B9B}" presName="dstNode" presStyleLbl="node1" presStyleIdx="0" presStyleCnt="3"/>
      <dgm:spPr/>
      <dgm:t>
        <a:bodyPr/>
        <a:lstStyle/>
        <a:p>
          <a:endParaRPr lang="zh-CN" altLang="en-US"/>
        </a:p>
      </dgm:t>
    </dgm:pt>
    <dgm:pt modelId="{07D3D9A6-0258-429B-82EA-570BFB4EC96F}" type="pres">
      <dgm:prSet presAssocID="{52499BB3-F4C8-4C98-8BB8-C1BC8E7797F9}" presName="text_1" presStyleLbl="node1" presStyleIdx="0" presStyleCnt="3" custScaleX="10992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E1FF5A-03FC-4DB3-8C16-4B8D56DED653}" type="pres">
      <dgm:prSet presAssocID="{52499BB3-F4C8-4C98-8BB8-C1BC8E7797F9}" presName="accent_1" presStyleCnt="0"/>
      <dgm:spPr/>
      <dgm:t>
        <a:bodyPr/>
        <a:lstStyle/>
        <a:p>
          <a:endParaRPr lang="zh-CN" altLang="en-US"/>
        </a:p>
      </dgm:t>
    </dgm:pt>
    <dgm:pt modelId="{F477E373-AE20-4310-930F-13FA1C936AE0}" type="pres">
      <dgm:prSet presAssocID="{52499BB3-F4C8-4C98-8BB8-C1BC8E7797F9}" presName="accentRepeatNode" presStyleLbl="solidFgAcc1" presStyleIdx="0" presStyleCnt="3"/>
      <dgm:spPr/>
      <dgm:t>
        <a:bodyPr/>
        <a:lstStyle/>
        <a:p>
          <a:endParaRPr lang="zh-CN" altLang="en-US"/>
        </a:p>
      </dgm:t>
    </dgm:pt>
    <dgm:pt modelId="{AA1759D9-7273-42F0-9D78-266BC0B68D89}" type="pres">
      <dgm:prSet presAssocID="{628518B6-C5CE-4673-8668-FFD825ACD974}" presName="text_2" presStyleLbl="node1" presStyleIdx="1" presStyleCnt="3" custScaleX="11010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F5A39A-0A4C-4F86-861F-6E59E1B96523}" type="pres">
      <dgm:prSet presAssocID="{628518B6-C5CE-4673-8668-FFD825ACD974}" presName="accent_2" presStyleCnt="0"/>
      <dgm:spPr/>
      <dgm:t>
        <a:bodyPr/>
        <a:lstStyle/>
        <a:p>
          <a:endParaRPr lang="zh-CN" altLang="en-US"/>
        </a:p>
      </dgm:t>
    </dgm:pt>
    <dgm:pt modelId="{215055A6-555E-4804-A1E8-7ABCE1303126}" type="pres">
      <dgm:prSet presAssocID="{628518B6-C5CE-4673-8668-FFD825ACD974}" presName="accentRepeatNode" presStyleLbl="solidFgAcc1" presStyleIdx="1" presStyleCnt="3"/>
      <dgm:spPr/>
      <dgm:t>
        <a:bodyPr/>
        <a:lstStyle/>
        <a:p>
          <a:endParaRPr lang="zh-CN" altLang="en-US"/>
        </a:p>
      </dgm:t>
    </dgm:pt>
    <dgm:pt modelId="{1C278AF5-08B3-4FEF-9B81-557662C9F318}" type="pres">
      <dgm:prSet presAssocID="{2D51D0B7-C2DB-4F22-A583-E7A56808B50A}" presName="text_3" presStyleLbl="node1" presStyleIdx="2" presStyleCnt="3" custScaleX="1090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3B78B6-1FEE-4D0D-AE45-DF28E4912C1D}" type="pres">
      <dgm:prSet presAssocID="{2D51D0B7-C2DB-4F22-A583-E7A56808B50A}" presName="accent_3" presStyleCnt="0"/>
      <dgm:spPr/>
      <dgm:t>
        <a:bodyPr/>
        <a:lstStyle/>
        <a:p>
          <a:endParaRPr lang="zh-CN" altLang="en-US"/>
        </a:p>
      </dgm:t>
    </dgm:pt>
    <dgm:pt modelId="{F1D490D2-CC4A-4894-A96B-865016C0D7FD}" type="pres">
      <dgm:prSet presAssocID="{2D51D0B7-C2DB-4F22-A583-E7A56808B50A}" presName="accentRepeatNode" presStyleLbl="solidFgAcc1" presStyleIdx="2" presStyleCnt="3"/>
      <dgm:spPr/>
      <dgm:t>
        <a:bodyPr/>
        <a:lstStyle/>
        <a:p>
          <a:endParaRPr lang="zh-CN" altLang="en-US"/>
        </a:p>
      </dgm:t>
    </dgm:pt>
  </dgm:ptLst>
  <dgm:cxnLst>
    <dgm:cxn modelId="{D3770541-9EFC-4ADA-852F-A9778455BEC2}" type="presOf" srcId="{52499BB3-F4C8-4C98-8BB8-C1BC8E7797F9}" destId="{07D3D9A6-0258-429B-82EA-570BFB4EC96F}" srcOrd="0" destOrd="0" presId="urn:microsoft.com/office/officeart/2008/layout/VerticalCurvedList"/>
    <dgm:cxn modelId="{DDC9C96D-7C57-4099-AF41-F850AA3C3F91}" type="presOf" srcId="{BBD1AC32-DE45-4CD9-8ABF-C3931899CA83}" destId="{24AA6929-5246-42C1-B461-C8CC0AF33501}" srcOrd="0" destOrd="0" presId="urn:microsoft.com/office/officeart/2008/layout/VerticalCurvedList"/>
    <dgm:cxn modelId="{F7A0951C-B12B-4A9B-B2B4-4BC1A9BA54B6}" srcId="{004AF32F-1298-4CA1-B074-44C77ADC5B9B}" destId="{52499BB3-F4C8-4C98-8BB8-C1BC8E7797F9}" srcOrd="0" destOrd="0" parTransId="{450BF640-F774-4D06-8032-6821BBDC0268}" sibTransId="{BBD1AC32-DE45-4CD9-8ABF-C3931899CA83}"/>
    <dgm:cxn modelId="{37AC9D91-72B6-4AC7-AA13-515CF4796F20}" srcId="{004AF32F-1298-4CA1-B074-44C77ADC5B9B}" destId="{2D51D0B7-C2DB-4F22-A583-E7A56808B50A}" srcOrd="2" destOrd="0" parTransId="{DD1FF0B8-CA35-4DE3-9E33-054FBAD9FE7F}" sibTransId="{A1CB8D82-00A5-45C7-80AC-3CE6D5D90560}"/>
    <dgm:cxn modelId="{1388D475-29CB-4A14-A63F-9BAC22F554D8}" srcId="{004AF32F-1298-4CA1-B074-44C77ADC5B9B}" destId="{628518B6-C5CE-4673-8668-FFD825ACD974}" srcOrd="1" destOrd="0" parTransId="{AF6918AB-0E51-48B8-AE6C-4E7BE351BB5E}" sibTransId="{01AF2C56-ADD2-450B-A702-378C5A349713}"/>
    <dgm:cxn modelId="{7E118B51-2231-41D7-8254-93DC9AF31587}" type="presOf" srcId="{628518B6-C5CE-4673-8668-FFD825ACD974}" destId="{AA1759D9-7273-42F0-9D78-266BC0B68D89}" srcOrd="0" destOrd="0" presId="urn:microsoft.com/office/officeart/2008/layout/VerticalCurvedList"/>
    <dgm:cxn modelId="{118F6829-25D9-4508-B358-D87763E8FA8B}" type="presOf" srcId="{2D51D0B7-C2DB-4F22-A583-E7A56808B50A}" destId="{1C278AF5-08B3-4FEF-9B81-557662C9F318}" srcOrd="0" destOrd="0" presId="urn:microsoft.com/office/officeart/2008/layout/VerticalCurvedList"/>
    <dgm:cxn modelId="{C9422A9C-049F-42D4-BC4D-50297CAEFCD8}" type="presOf" srcId="{004AF32F-1298-4CA1-B074-44C77ADC5B9B}" destId="{1F0C8786-F3A9-48A7-AE3C-0FF5FF0125A0}" srcOrd="0" destOrd="0" presId="urn:microsoft.com/office/officeart/2008/layout/VerticalCurvedList"/>
    <dgm:cxn modelId="{FA86E450-5433-4393-9C7F-E21CDA3B274D}" type="presParOf" srcId="{1F0C8786-F3A9-48A7-AE3C-0FF5FF0125A0}" destId="{3DBBC378-FC62-4200-976F-D0BA6590934E}" srcOrd="0" destOrd="0" presId="urn:microsoft.com/office/officeart/2008/layout/VerticalCurvedList"/>
    <dgm:cxn modelId="{47DF0444-C72B-49CE-8C13-B2294CF2412B}" type="presParOf" srcId="{3DBBC378-FC62-4200-976F-D0BA6590934E}" destId="{59541047-167D-45AC-BEEA-6089BDCB55AD}" srcOrd="0" destOrd="0" presId="urn:microsoft.com/office/officeart/2008/layout/VerticalCurvedList"/>
    <dgm:cxn modelId="{4AF7EA96-E7D8-4DCE-847F-71C31F58D254}" type="presParOf" srcId="{59541047-167D-45AC-BEEA-6089BDCB55AD}" destId="{4BB3C484-D535-4915-AB30-6ED79E800E6E}" srcOrd="0" destOrd="0" presId="urn:microsoft.com/office/officeart/2008/layout/VerticalCurvedList"/>
    <dgm:cxn modelId="{47381C40-1B55-465C-AAA0-205C411FFC14}" type="presParOf" srcId="{59541047-167D-45AC-BEEA-6089BDCB55AD}" destId="{24AA6929-5246-42C1-B461-C8CC0AF33501}" srcOrd="1" destOrd="0" presId="urn:microsoft.com/office/officeart/2008/layout/VerticalCurvedList"/>
    <dgm:cxn modelId="{35348440-CE22-4274-B6F8-5EA52D4703ED}" type="presParOf" srcId="{59541047-167D-45AC-BEEA-6089BDCB55AD}" destId="{00486E54-0BDB-4260-85EF-61BC1CCDBE4D}" srcOrd="2" destOrd="0" presId="urn:microsoft.com/office/officeart/2008/layout/VerticalCurvedList"/>
    <dgm:cxn modelId="{09D30151-9D2F-46EB-80D9-056CBA6E7D64}" type="presParOf" srcId="{59541047-167D-45AC-BEEA-6089BDCB55AD}" destId="{DEFE2483-C750-47AB-BBFD-9BF2757D92CF}" srcOrd="3" destOrd="0" presId="urn:microsoft.com/office/officeart/2008/layout/VerticalCurvedList"/>
    <dgm:cxn modelId="{5D06B7AE-1C83-4BCE-A20F-630125A35867}" type="presParOf" srcId="{3DBBC378-FC62-4200-976F-D0BA6590934E}" destId="{07D3D9A6-0258-429B-82EA-570BFB4EC96F}" srcOrd="1" destOrd="0" presId="urn:microsoft.com/office/officeart/2008/layout/VerticalCurvedList"/>
    <dgm:cxn modelId="{82A00AB6-45CD-4A48-90F2-2B857DB7CCD3}" type="presParOf" srcId="{3DBBC378-FC62-4200-976F-D0BA6590934E}" destId="{C1E1FF5A-03FC-4DB3-8C16-4B8D56DED653}" srcOrd="2" destOrd="0" presId="urn:microsoft.com/office/officeart/2008/layout/VerticalCurvedList"/>
    <dgm:cxn modelId="{A666BB14-3A89-419D-8011-93074F03D46E}" type="presParOf" srcId="{C1E1FF5A-03FC-4DB3-8C16-4B8D56DED653}" destId="{F477E373-AE20-4310-930F-13FA1C936AE0}" srcOrd="0" destOrd="0" presId="urn:microsoft.com/office/officeart/2008/layout/VerticalCurvedList"/>
    <dgm:cxn modelId="{598DB36E-4B76-4103-8C82-A2990310A7B6}" type="presParOf" srcId="{3DBBC378-FC62-4200-976F-D0BA6590934E}" destId="{AA1759D9-7273-42F0-9D78-266BC0B68D89}" srcOrd="3" destOrd="0" presId="urn:microsoft.com/office/officeart/2008/layout/VerticalCurvedList"/>
    <dgm:cxn modelId="{D4B8003D-5356-45B9-A9CF-D548A3EB33CA}" type="presParOf" srcId="{3DBBC378-FC62-4200-976F-D0BA6590934E}" destId="{97F5A39A-0A4C-4F86-861F-6E59E1B96523}" srcOrd="4" destOrd="0" presId="urn:microsoft.com/office/officeart/2008/layout/VerticalCurvedList"/>
    <dgm:cxn modelId="{4117EDD3-204B-4BDD-8A9C-66664520EB45}" type="presParOf" srcId="{97F5A39A-0A4C-4F86-861F-6E59E1B96523}" destId="{215055A6-555E-4804-A1E8-7ABCE1303126}" srcOrd="0" destOrd="0" presId="urn:microsoft.com/office/officeart/2008/layout/VerticalCurvedList"/>
    <dgm:cxn modelId="{1BA7CC2E-CA8F-4413-AE1A-28D009213A60}" type="presParOf" srcId="{3DBBC378-FC62-4200-976F-D0BA6590934E}" destId="{1C278AF5-08B3-4FEF-9B81-557662C9F318}" srcOrd="5" destOrd="0" presId="urn:microsoft.com/office/officeart/2008/layout/VerticalCurvedList"/>
    <dgm:cxn modelId="{F4FC7CC9-F459-4067-BE14-DD7097AC3024}" type="presParOf" srcId="{3DBBC378-FC62-4200-976F-D0BA6590934E}" destId="{463B78B6-1FEE-4D0D-AE45-DF28E4912C1D}" srcOrd="6" destOrd="0" presId="urn:microsoft.com/office/officeart/2008/layout/VerticalCurvedList"/>
    <dgm:cxn modelId="{607C2FEE-4DE8-487E-9CE7-893ABF132402}" type="presParOf" srcId="{463B78B6-1FEE-4D0D-AE45-DF28E4912C1D}" destId="{F1D490D2-CC4A-4894-A96B-865016C0D7FD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A6929-5246-42C1-B461-C8CC0AF33501}">
      <dsp:nvSpPr>
        <dsp:cNvPr id="0" name=""/>
        <dsp:cNvSpPr/>
      </dsp:nvSpPr>
      <dsp:spPr>
        <a:xfrm>
          <a:off x="-4676806" y="-706618"/>
          <a:ext cx="5490089" cy="5490089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3D9A6-0258-429B-82EA-570BFB4EC96F}">
      <dsp:nvSpPr>
        <dsp:cNvPr id="0" name=""/>
        <dsp:cNvSpPr/>
      </dsp:nvSpPr>
      <dsp:spPr>
        <a:xfrm>
          <a:off x="362948" y="407685"/>
          <a:ext cx="3008343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在更广泛读者间传播科研成果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62948" y="407685"/>
        <a:ext cx="3008343" cy="815370"/>
      </dsp:txXfrm>
    </dsp:sp>
    <dsp:sp modelId="{F477E373-AE20-4310-930F-13FA1C936AE0}">
      <dsp:nvSpPr>
        <dsp:cNvPr id="0" name=""/>
        <dsp:cNvSpPr/>
      </dsp:nvSpPr>
      <dsp:spPr>
        <a:xfrm>
          <a:off x="-10798" y="305763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759D9-7273-42F0-9D78-266BC0B68D89}">
      <dsp:nvSpPr>
        <dsp:cNvPr id="0" name=""/>
        <dsp:cNvSpPr/>
      </dsp:nvSpPr>
      <dsp:spPr>
        <a:xfrm>
          <a:off x="671877" y="1630740"/>
          <a:ext cx="2686872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有利于同行在自己研究的基础上推进领域进步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71877" y="1630740"/>
        <a:ext cx="2686872" cy="815370"/>
      </dsp:txXfrm>
    </dsp:sp>
    <dsp:sp modelId="{215055A6-555E-4804-A1E8-7ABCE1303126}">
      <dsp:nvSpPr>
        <dsp:cNvPr id="0" name=""/>
        <dsp:cNvSpPr/>
      </dsp:nvSpPr>
      <dsp:spPr>
        <a:xfrm>
          <a:off x="285588" y="1528819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78AF5-08B3-4FEF-9B81-557662C9F318}">
      <dsp:nvSpPr>
        <dsp:cNvPr id="0" name=""/>
        <dsp:cNvSpPr/>
      </dsp:nvSpPr>
      <dsp:spPr>
        <a:xfrm>
          <a:off x="375482" y="2853796"/>
          <a:ext cx="2983276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符合资助机构对</a:t>
          </a:r>
          <a:r>
            <a:rPr lang="en-US" altLang="zh-CN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OA</a:t>
          </a: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出版的要求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75482" y="2853796"/>
        <a:ext cx="2983276" cy="815370"/>
      </dsp:txXfrm>
    </dsp:sp>
    <dsp:sp modelId="{F1D490D2-CC4A-4894-A96B-865016C0D7FD}">
      <dsp:nvSpPr>
        <dsp:cNvPr id="0" name=""/>
        <dsp:cNvSpPr/>
      </dsp:nvSpPr>
      <dsp:spPr>
        <a:xfrm>
          <a:off x="-10798" y="2751875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58ae1b0d_1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g4058ae1b0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365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58ae1b0d_1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97" name="Google Shape;197;g4058ae1b0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31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58ae1b0d_1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97" name="Google Shape;197;g4058ae1b0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44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gif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2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gif"/><Relationship Id="rId7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gif"/><Relationship Id="rId7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217BE495-81C6-7540-9EA2-9F8649847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D1381C-D6E7-FB49-A69D-BDF0A94C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1242A-67F8-AA49-93B4-39FFC7B19D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52552"/>
            <a:ext cx="1828800" cy="1828800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4D924286-53CF-C649-99DE-249B026437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7557" y="652552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E060B7-6A24-774C-9AF6-8980F2B55F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5114" y="652552"/>
            <a:ext cx="1828800" cy="1828800"/>
          </a:xfrm>
          <a:prstGeom prst="rect">
            <a:avLst/>
          </a:prstGeom>
        </p:spPr>
      </p:pic>
      <p:pic>
        <p:nvPicPr>
          <p:cNvPr id="17" name="Picture 16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661EE422-07B1-DF4E-8B77-8377AA93445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2671" y="652552"/>
            <a:ext cx="1828800" cy="18288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C43CD5BF-76C5-254E-9092-08B68F6D8F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229" y="652552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1D137-A7F4-F747-B099-7FC93A7C4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28" y="3995389"/>
            <a:ext cx="1679632" cy="6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63C6E2F4-0D44-1948-88AD-23F2318B2B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8B1C9B-6FB7-5C45-8CDC-E3ED2B72F25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D764F4-5BAE-324B-80B5-FDAEFED99D34}"/>
              </a:ext>
            </a:extLst>
          </p:cNvPr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3F1CD-B93A-0448-89FC-6E84E749D4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A8A56A-C86C-A240-881E-BD6A4C13C3E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0050"/>
            <a:ext cx="7772400" cy="85725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B4DDD-A8A4-43EE-AB75-38350DE09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3C496-6664-42C4-AF6F-EFA14E869A10}" type="slidenum">
              <a:rPr lang="en-US" altLang="zh-CN"/>
              <a:pPr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15793"/>
      </p:ext>
    </p:extLst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2800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684344" y="4700818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80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0B7-B249-47DA-9AF8-E5FE2489C548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DEA8-6431-4133-B9E4-B507DDD5B4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2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B7210F6-B1B6-2142-8207-B8338059C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4" y="0"/>
            <a:ext cx="9154854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2FE039-B157-2148-8097-E873F777A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DACC0-33EE-234A-8AC6-A9E9715CB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B4CB9E-60DF-3748-9391-48F5E0164A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8F7240-542E-E14E-B105-DD9957779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772123" y="891468"/>
            <a:ext cx="1151164" cy="115116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688BAC-4973-5A42-9901-27588A73DB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966177" y="454131"/>
            <a:ext cx="749808" cy="74980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934D9D-F3DB-9D42-88D0-0DF518727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572952" y="2174020"/>
            <a:ext cx="1724396" cy="1724396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24A2CA-3767-394F-80C8-B17C68C46AAF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8FBFC-8382-4E4F-9A24-D2782D5F8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-476314" y="-461844"/>
            <a:ext cx="2706624" cy="270662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30" y="4417941"/>
            <a:ext cx="1151164" cy="4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D699C38-E1C5-524C-A15C-88A932068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8E9EC3-13A6-BC44-82C6-4D86896BBF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8C11A1-B22C-F240-BD03-E44E3396A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B4CB9E-60DF-3748-9391-48F5E0164A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20" name="Picture Placeholder 49">
            <a:extLst>
              <a:ext uri="{FF2B5EF4-FFF2-40B4-BE49-F238E27FC236}">
                <a16:creationId xmlns:a16="http://schemas.microsoft.com/office/drawing/2014/main" id="{A0E0C358-90C6-5849-B09F-C6E02A42F7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72182" y="891468"/>
            <a:ext cx="1151163" cy="11511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16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>
            <a:extLst>
              <a:ext uri="{FF2B5EF4-FFF2-40B4-BE49-F238E27FC236}">
                <a16:creationId xmlns:a16="http://schemas.microsoft.com/office/drawing/2014/main" id="{A9EAC87C-C44A-874E-B19C-2A724B0784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66191" y="454131"/>
            <a:ext cx="753517" cy="7535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9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IMAGE </a:t>
            </a:r>
          </a:p>
        </p:txBody>
      </p:sp>
      <p:sp>
        <p:nvSpPr>
          <p:cNvPr id="22" name="Picture Placeholder 49">
            <a:extLst>
              <a:ext uri="{FF2B5EF4-FFF2-40B4-BE49-F238E27FC236}">
                <a16:creationId xmlns:a16="http://schemas.microsoft.com/office/drawing/2014/main" id="{498C6841-CB91-0B4F-BDAD-34BCB663BB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72952" y="2177462"/>
            <a:ext cx="1720954" cy="172095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4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61301-D528-D54E-9AF3-C5CCCC429BA7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icture Placeholder 49">
            <a:extLst>
              <a:ext uri="{FF2B5EF4-FFF2-40B4-BE49-F238E27FC236}">
                <a16:creationId xmlns:a16="http://schemas.microsoft.com/office/drawing/2014/main" id="{821BD880-A41A-004E-A1EC-F253F3489F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476351" y="-445272"/>
            <a:ext cx="2709874" cy="270987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3E7A7828-C02E-184B-877A-46E31A2A75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EFBEB6-2594-7243-9F6F-C775E747D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B26FE1-5A22-FF48-98B1-348F27A5BCD3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90D454-0064-2A48-AA50-D3BB5DD55C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1437A-C627-064C-BEBA-3B564A0977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4F627BD-75D6-694D-8B3F-C7AF42CB6D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30F9B-9CDB-BE42-8BF2-33C51B9341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6F575-1415-DE4B-979D-B396CEF72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E7962-DE4A-1F44-B31F-A9B2F28DD8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A00B9-4FF1-E648-A2F0-A928260AB604}"/>
              </a:ext>
            </a:extLst>
          </p:cNvPr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7CBDB-8420-AD47-852E-F65FB19D69D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DF1C0-0A00-5548-9466-D4F7C37C0E5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87" r:id="rId3"/>
    <p:sldLayoutId id="2147483684" r:id="rId4"/>
    <p:sldLayoutId id="2147483663" r:id="rId5"/>
    <p:sldLayoutId id="2147483673" r:id="rId6"/>
    <p:sldLayoutId id="2147483662" r:id="rId7"/>
    <p:sldLayoutId id="2147483675" r:id="rId8"/>
    <p:sldLayoutId id="2147483664" r:id="rId9"/>
    <p:sldLayoutId id="2147483674" r:id="rId10"/>
    <p:sldLayoutId id="2147483665" r:id="rId11"/>
    <p:sldLayoutId id="2147483676" r:id="rId12"/>
    <p:sldLayoutId id="2147483677" r:id="rId13"/>
    <p:sldLayoutId id="2147483678" r:id="rId14"/>
    <p:sldLayoutId id="2147483679" r:id="rId15"/>
    <p:sldLayoutId id="2147483667" r:id="rId16"/>
    <p:sldLayoutId id="2147483680" r:id="rId17"/>
    <p:sldLayoutId id="2147483682" r:id="rId18"/>
    <p:sldLayoutId id="2147483681" r:id="rId19"/>
    <p:sldLayoutId id="2147483688" r:id="rId20"/>
    <p:sldLayoutId id="2147483689" r:id="rId21"/>
    <p:sldLayoutId id="2147483690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eeexplore.ieee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eee.org/citations" TargetMode="Externa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yright.com/rlauthorrc/" TargetMode="External"/><Relationship Id="rId2" Type="http://schemas.openxmlformats.org/officeDocument/2006/relationships/hyperlink" Target="https://open.ieee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eee.org/publications/rights/author-posting-policy.html" TargetMode="External"/><Relationship Id="rId4" Type="http://schemas.openxmlformats.org/officeDocument/2006/relationships/hyperlink" Target="https://ieeeauthorcenter.ieee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.ieee.org/publishing-options/ieee-title-list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open.ieee.org/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open.ieee.org/index.php/for-authors/article-processing-charges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8.jp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rxiv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ieee-dataport.org/" TargetMode="External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hyperlink" Target="https://survey.zohopublic.com.cn/zs/SoC6P4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el@igroup.com.c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      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7" name="Picture 3" descr="C:\Users\Administrator\Desktop\主视觉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18192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矩形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3562"/>
            <a:ext cx="1440159" cy="3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组 2 拷贝 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3562"/>
            <a:ext cx="80010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5730" y="1347614"/>
            <a:ext cx="9289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南京信息工程大学第五届科技活动月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27064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主办单位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7689" y="3075806"/>
            <a:ext cx="401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科学技术处  社会科学处  科技产业处</a:t>
            </a:r>
            <a:endParaRPr lang="en-US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研究生工作部  校团委  期刊中心  图书馆  校科协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9135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10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84563" y="412873"/>
            <a:ext cx="1619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自动认证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文本占位符 4"/>
          <p:cNvSpPr txBox="1">
            <a:spLocks noChangeArrowheads="1"/>
          </p:cNvSpPr>
          <p:nvPr/>
        </p:nvSpPr>
        <p:spPr>
          <a:xfrm>
            <a:off x="1155733" y="4515222"/>
            <a:ext cx="4539748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1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1800" b="1" i="1" u="sng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https://ieeexplore.ieee.org</a:t>
            </a:r>
            <a:endParaRPr lang="en-US" altLang="zh-CN" sz="1800" b="1" i="1" u="sng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4" y="1462360"/>
            <a:ext cx="5086765" cy="209031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2616" y="1009969"/>
            <a:ext cx="5783894" cy="33670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200+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1800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10000+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CIE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Wiley Data and Cybersecurity, MIT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Artech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House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PUP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Now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Publishers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21" y="615204"/>
            <a:ext cx="2680360" cy="1886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419865" y="2745829"/>
            <a:ext cx="23845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浏览器：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Firefox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Safari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Chrome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Opera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Microsoft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Internet Explorer 11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412090" y="2964584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√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345366" y="3183339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√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497791" y="3382131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√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364465" y="3600886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√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084415" y="3785552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√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8529140" y="4007713"/>
            <a:ext cx="2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" y="1009969"/>
            <a:ext cx="6180356" cy="1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7" grpId="0"/>
      <p:bldP spid="15" grpId="0"/>
      <p:bldP spid="16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209" y="1869184"/>
            <a:ext cx="6801971" cy="702566"/>
          </a:xfrm>
        </p:spPr>
        <p:txBody>
          <a:bodyPr/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多种方法助力高效检索科研文献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11</a:t>
            </a:fld>
            <a:endParaRPr lang="en-US" dirty="0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12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94" y="1383754"/>
            <a:ext cx="5380197" cy="2210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94" y="1383754"/>
            <a:ext cx="5460631" cy="224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74" y="1301822"/>
            <a:ext cx="5791151" cy="2865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74" y="1283631"/>
            <a:ext cx="5791151" cy="2973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674" y="832048"/>
            <a:ext cx="5938944" cy="3821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74" y="781989"/>
            <a:ext cx="5938944" cy="3968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9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13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45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12" y="1580307"/>
            <a:ext cx="7165376" cy="2294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B7D46F2-25B9-4B16-858A-069D8E2BF34C}"/>
              </a:ext>
            </a:extLst>
          </p:cNvPr>
          <p:cNvSpPr txBox="1">
            <a:spLocks noChangeArrowheads="1"/>
          </p:cNvSpPr>
          <p:nvPr/>
        </p:nvSpPr>
        <p:spPr>
          <a:xfrm>
            <a:off x="831014" y="974111"/>
            <a:ext cx="7822449" cy="35232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0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个人账号可以：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追踪最新技术，权威研究人员、机构发表的文献、特定出版物等</a:t>
            </a:r>
            <a:endParaRPr lang="en-US" altLang="zh-CN" sz="15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创建个人资料夹，分类管理文献数据</a:t>
            </a:r>
            <a:endParaRPr lang="en-US" altLang="zh-CN" sz="15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设置最喜爱的封面期刊，能直接显示于首页，便于随时访问</a:t>
            </a:r>
            <a:endParaRPr lang="en-US" altLang="zh-CN" sz="15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设置页面显示偏好</a:t>
            </a:r>
            <a:endParaRPr lang="en-US" altLang="zh-CN" sz="15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查看检索历史，检索历史内容由</a:t>
            </a:r>
            <a:r>
              <a:rPr lang="en-US" altLang="zh-CN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条扩大到</a:t>
            </a:r>
            <a:r>
              <a:rPr lang="en-US" altLang="zh-CN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条，还增加了导出和打印功能</a:t>
            </a:r>
            <a:endParaRPr lang="en-US" altLang="zh-CN" sz="15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 smtClean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 smtClean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81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14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8" y="254000"/>
            <a:ext cx="3689772" cy="569226"/>
          </a:xfrm>
        </p:spPr>
        <p:txBody>
          <a:bodyPr/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01" y="823225"/>
            <a:ext cx="6102732" cy="2507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61F84F08-10AB-4777-92C9-06EDB2AB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332" y="2718052"/>
            <a:ext cx="7320951" cy="2209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sz="1800" dirty="0">
                <a:solidFill>
                  <a:schemeClr val="tx1"/>
                </a:solidFill>
              </a:rPr>
              <a:t>一框式检索</a:t>
            </a:r>
            <a:r>
              <a:rPr lang="en-US" altLang="zh-CN" sz="1800" dirty="0">
                <a:solidFill>
                  <a:schemeClr val="tx1"/>
                </a:solidFill>
              </a:rPr>
              <a:t>(Global Search)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1. </a:t>
            </a:r>
            <a:r>
              <a:rPr lang="zh-CN" altLang="en-US" sz="1400" b="0" dirty="0">
                <a:solidFill>
                  <a:schemeClr val="tx1"/>
                </a:solidFill>
              </a:rPr>
              <a:t>默认检索内容：</a:t>
            </a:r>
            <a:r>
              <a:rPr lang="en-US" altLang="zh-CN" sz="1400" b="0" dirty="0">
                <a:solidFill>
                  <a:schemeClr val="tx1"/>
                </a:solidFill>
              </a:rPr>
              <a:t>metadata only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2. </a:t>
            </a:r>
            <a:r>
              <a:rPr lang="zh-CN" altLang="en-US" sz="1400" b="0" dirty="0">
                <a:solidFill>
                  <a:schemeClr val="tx1"/>
                </a:solidFill>
              </a:rPr>
              <a:t>检索词之间的默认关系：</a:t>
            </a:r>
            <a:r>
              <a:rPr lang="en-US" altLang="zh-CN" sz="1400" b="0" dirty="0">
                <a:solidFill>
                  <a:schemeClr val="tx1"/>
                </a:solidFill>
              </a:rPr>
              <a:t>AND     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如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 artificial intelligence</a:t>
            </a:r>
            <a:r>
              <a:rPr lang="en-US" altLang="zh-CN" sz="1400" b="0" dirty="0">
                <a:solidFill>
                  <a:schemeClr val="tx1"/>
                </a:solidFill>
              </a:rPr>
              <a:t>= artificial </a:t>
            </a:r>
            <a:r>
              <a:rPr lang="en-US" altLang="zh-CN" sz="1400" b="0" u="sng" dirty="0">
                <a:solidFill>
                  <a:schemeClr val="tx1"/>
                </a:solidFill>
              </a:rPr>
              <a:t>AND</a:t>
            </a:r>
            <a:r>
              <a:rPr lang="en-US" altLang="zh-CN" sz="1400" b="0" dirty="0">
                <a:solidFill>
                  <a:schemeClr val="tx1"/>
                </a:solidFill>
              </a:rPr>
              <a:t> intelligence </a:t>
            </a:r>
            <a:endParaRPr lang="en-US" altLang="zh-CN" sz="1400" b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 smtClean="0">
                <a:solidFill>
                  <a:schemeClr val="tx1"/>
                </a:solidFill>
              </a:rPr>
              <a:t>3</a:t>
            </a:r>
            <a:r>
              <a:rPr lang="en-US" altLang="zh-CN" sz="1400" b="0" dirty="0">
                <a:solidFill>
                  <a:schemeClr val="tx1"/>
                </a:solidFill>
              </a:rPr>
              <a:t>. </a:t>
            </a:r>
            <a:r>
              <a:rPr lang="zh-CN" altLang="en-US" sz="1400" b="0" dirty="0">
                <a:solidFill>
                  <a:schemeClr val="tx1"/>
                </a:solidFill>
              </a:rPr>
              <a:t>支持命令检索：</a:t>
            </a:r>
            <a:r>
              <a:rPr lang="en-US" altLang="zh-CN" sz="1400" b="0" dirty="0">
                <a:solidFill>
                  <a:schemeClr val="tx1"/>
                </a:solidFill>
              </a:rPr>
              <a:t>    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如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"Abstract": artificial </a:t>
            </a:r>
            <a:r>
              <a:rPr lang="en-US" altLang="zh-CN" sz="1400" b="0" dirty="0">
                <a:solidFill>
                  <a:schemeClr val="tx1"/>
                </a:solidFill>
              </a:rPr>
              <a:t>AND "Publication Title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": intelligence</a:t>
            </a:r>
          </a:p>
          <a:p>
            <a:pPr>
              <a:defRPr/>
            </a:pPr>
            <a:r>
              <a:rPr lang="en-US" altLang="zh-CN" sz="1400" b="0" dirty="0" smtClean="0">
                <a:solidFill>
                  <a:schemeClr val="tx1"/>
                </a:solidFill>
              </a:rPr>
              <a:t>4</a:t>
            </a:r>
            <a:r>
              <a:rPr lang="en-US" altLang="zh-CN" sz="1400" b="0" dirty="0">
                <a:solidFill>
                  <a:schemeClr val="tx1"/>
                </a:solidFill>
              </a:rPr>
              <a:t>. </a:t>
            </a:r>
            <a:r>
              <a:rPr lang="zh-CN" altLang="en-US" sz="1400" b="0" dirty="0">
                <a:solidFill>
                  <a:schemeClr val="tx1"/>
                </a:solidFill>
              </a:rPr>
              <a:t>自动获取词根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：名词单复数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, 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动词时态变换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, 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英式美式拼写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5. </a:t>
            </a:r>
            <a:r>
              <a:rPr lang="zh-CN" altLang="en-US" sz="1400" b="0" dirty="0">
                <a:solidFill>
                  <a:schemeClr val="tx1"/>
                </a:solidFill>
              </a:rPr>
              <a:t>精确检索使用双引号：词组、固定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搭配； 如“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artificial intelligence”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6. </a:t>
            </a:r>
            <a:r>
              <a:rPr lang="zh-CN" altLang="en-US" sz="1400" b="0" dirty="0">
                <a:solidFill>
                  <a:schemeClr val="tx1"/>
                </a:solidFill>
              </a:rPr>
              <a:t>模糊检索使用*和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？：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learn*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（可以包含 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learn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、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 smtClean="0">
                <a:solidFill>
                  <a:schemeClr val="tx1"/>
                </a:solidFill>
              </a:rPr>
              <a:t>ing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、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 smtClean="0">
                <a:solidFill>
                  <a:schemeClr val="tx1"/>
                </a:solidFill>
              </a:rPr>
              <a:t>ed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、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 learn</a:t>
            </a:r>
            <a:r>
              <a:rPr lang="en-US" altLang="zh-CN" sz="1400" b="0" u="sng" dirty="0" smtClean="0">
                <a:solidFill>
                  <a:schemeClr val="tx1"/>
                </a:solidFill>
              </a:rPr>
              <a:t>er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 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）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7. </a:t>
            </a:r>
            <a:r>
              <a:rPr lang="zh-CN" altLang="en-US" sz="1400" b="0" dirty="0">
                <a:solidFill>
                  <a:schemeClr val="tx1"/>
                </a:solidFill>
              </a:rPr>
              <a:t>检索词不区分大小写，检索</a:t>
            </a:r>
            <a:r>
              <a:rPr lang="zh-CN" altLang="en-US" sz="1400" b="0" dirty="0" smtClean="0">
                <a:solidFill>
                  <a:schemeClr val="tx1"/>
                </a:solidFill>
              </a:rPr>
              <a:t>运算符全部</a:t>
            </a:r>
            <a:r>
              <a:rPr lang="zh-CN" altLang="en-US" sz="1400" b="0" dirty="0">
                <a:solidFill>
                  <a:schemeClr val="tx1"/>
                </a:solidFill>
              </a:rPr>
              <a:t>大写</a:t>
            </a:r>
            <a:endParaRPr lang="en-US" altLang="zh-CN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15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5" y="373379"/>
            <a:ext cx="6754762" cy="44999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9714" y="373379"/>
            <a:ext cx="1055915" cy="2362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2551" y="32696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缩减框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9714" y="866501"/>
            <a:ext cx="6672943" cy="37773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85314" y="8814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文献类型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9714" y="1519644"/>
            <a:ext cx="6672943" cy="55952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52657" y="159989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出版物推荐</a:t>
            </a:r>
            <a:endParaRPr lang="zh-CN" altLang="en-US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39424" y="29714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相关文献</a:t>
            </a:r>
            <a:endParaRPr lang="zh-CN" altLang="en-US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40429" y="2264228"/>
            <a:ext cx="5312228" cy="2663660"/>
          </a:xfrm>
          <a:prstGeom prst="rect">
            <a:avLst/>
          </a:prstGeom>
          <a:noFill/>
          <a:ln w="19050">
            <a:solidFill>
              <a:srgbClr val="6B1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79714" y="2264229"/>
            <a:ext cx="1230086" cy="2609114"/>
          </a:xfrm>
          <a:prstGeom prst="rect">
            <a:avLst/>
          </a:prstGeom>
          <a:noFill/>
          <a:ln w="19050">
            <a:solidFill>
              <a:srgbClr val="75B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8809" y="2623540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</a:t>
            </a:r>
            <a:endParaRPr lang="en-US" altLang="zh-CN" dirty="0" smtClean="0">
              <a:solidFill>
                <a:srgbClr val="75B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分析栏</a:t>
            </a:r>
          </a:p>
        </p:txBody>
      </p:sp>
    </p:spTree>
    <p:extLst>
      <p:ext uri="{BB962C8B-B14F-4D97-AF65-F5344CB8AC3E}">
        <p14:creationId xmlns:p14="http://schemas.microsoft.com/office/powerpoint/2010/main" val="20864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16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792"/>
          <a:stretch/>
        </p:blipFill>
        <p:spPr>
          <a:xfrm>
            <a:off x="1515824" y="289813"/>
            <a:ext cx="4595415" cy="463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圆角矩形 4"/>
          <p:cNvSpPr/>
          <p:nvPr/>
        </p:nvSpPr>
        <p:spPr>
          <a:xfrm>
            <a:off x="6505387" y="1333877"/>
            <a:ext cx="1996324" cy="76781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视频或图片摘要将会出现在检索结果页面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94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17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110" y="323770"/>
            <a:ext cx="260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聚类分析功能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44" y="1581470"/>
            <a:ext cx="1289221" cy="3196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207" y="1247595"/>
            <a:ext cx="1434202" cy="3530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51" y="382001"/>
            <a:ext cx="1434202" cy="439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895" y="1169854"/>
            <a:ext cx="1461013" cy="3608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550" y="1736918"/>
            <a:ext cx="1623481" cy="2552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18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辅助材料：多媒体、视频、代码、数据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51" y="1280912"/>
            <a:ext cx="3986213" cy="11156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008" y="1266179"/>
            <a:ext cx="4001056" cy="17315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718" y="1247514"/>
            <a:ext cx="5551694" cy="1750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176" y="1247514"/>
            <a:ext cx="6372225" cy="1695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765" y="2745680"/>
            <a:ext cx="2957649" cy="1908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62" y="1528653"/>
            <a:ext cx="1781308" cy="265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3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19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辅助材料：多媒体、视频、代码、数据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5" y="1328738"/>
            <a:ext cx="3984625" cy="10633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276" t="2850" r="3895" b="4392"/>
          <a:stretch/>
        </p:blipFill>
        <p:spPr>
          <a:xfrm>
            <a:off x="4045810" y="2725429"/>
            <a:ext cx="3392354" cy="1884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87" y="1528653"/>
            <a:ext cx="1781308" cy="265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9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DB57A7-71FF-DF4F-945A-566700951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619" y="2894774"/>
            <a:ext cx="7147028" cy="52298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高质量科技资源 助力高效科研创新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A14032-3845-6640-AD99-887BDF8A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104" y="3455604"/>
            <a:ext cx="5314950" cy="469482"/>
          </a:xfrm>
        </p:spPr>
        <p:txBody>
          <a:bodyPr/>
          <a:lstStyle/>
          <a:p>
            <a:r>
              <a:rPr lang="zh-CN" altLang="en-US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南京信息工程大学</a:t>
            </a:r>
            <a:endParaRPr lang="en-US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5619" y="399948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周瑜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玲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120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产品培训主管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74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20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辅助材料：多媒体、视频、代码、数据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18" y="947168"/>
            <a:ext cx="4016376" cy="12099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21" y="2185558"/>
            <a:ext cx="3353170" cy="2605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62" y="1528653"/>
            <a:ext cx="1781308" cy="265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1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0" y="767120"/>
            <a:ext cx="6048405" cy="3517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21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5226" y="1651048"/>
            <a:ext cx="1715302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被引次数；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5226" y="2245955"/>
            <a:ext cx="2461599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由该文章在平台的下载量所决定；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与左边聚类项中的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year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一并使用；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>
            <a:endCxn id="5" idx="1"/>
          </p:cNvCxnSpPr>
          <p:nvPr/>
        </p:nvCxnSpPr>
        <p:spPr>
          <a:xfrm flipV="1">
            <a:off x="4961282" y="1820325"/>
            <a:ext cx="1463944" cy="1042435"/>
          </a:xfrm>
          <a:prstGeom prst="straightConnector1">
            <a:avLst/>
          </a:prstGeom>
          <a:ln w="444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4786009" y="3022908"/>
            <a:ext cx="1639217" cy="59860"/>
          </a:xfrm>
          <a:prstGeom prst="straightConnector1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8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2151"/>
          <a:stretch/>
        </p:blipFill>
        <p:spPr>
          <a:xfrm>
            <a:off x="282289" y="895920"/>
            <a:ext cx="6191081" cy="38067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22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08815" y="3144468"/>
            <a:ext cx="112010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可以找到相似的文献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1917326" y="1317720"/>
            <a:ext cx="72008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637406" y="1131935"/>
            <a:ext cx="16628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不可使用 批量下载软件 进行下载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860823" y="940802"/>
            <a:ext cx="1940269" cy="736602"/>
          </a:xfrm>
          <a:prstGeom prst="straightConnector1">
            <a:avLst/>
          </a:prstGeom>
          <a:ln w="444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17685" b="3907"/>
          <a:stretch/>
        </p:blipFill>
        <p:spPr>
          <a:xfrm>
            <a:off x="6847424" y="416184"/>
            <a:ext cx="1952625" cy="1209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t="1061" r="3008"/>
          <a:stretch/>
        </p:blipFill>
        <p:spPr>
          <a:xfrm>
            <a:off x="6821172" y="1655155"/>
            <a:ext cx="1978877" cy="2865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6899625" y="2775136"/>
            <a:ext cx="184822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个文件夹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收藏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文档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73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2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23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69" y="1212099"/>
            <a:ext cx="6987564" cy="291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9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10" y="1598513"/>
            <a:ext cx="3145598" cy="1994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441" y="393735"/>
            <a:ext cx="3101321" cy="1819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24</a:t>
            </a:fld>
            <a:endParaRPr lang="en-US">
              <a:solidFill>
                <a:srgbClr val="6B1F73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1862277" y="2373086"/>
            <a:ext cx="497669" cy="981211"/>
          </a:xfrm>
          <a:prstGeom prst="straightConnector1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1860697" y="3725613"/>
            <a:ext cx="259969" cy="0"/>
          </a:xfrm>
          <a:prstGeom prst="straightConnector1">
            <a:avLst/>
          </a:prstGeom>
          <a:ln w="44450">
            <a:solidFill>
              <a:srgbClr val="0172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482679" y="847467"/>
            <a:ext cx="808295" cy="0"/>
          </a:xfrm>
          <a:prstGeom prst="straightConnector1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44457" y="4316819"/>
            <a:ext cx="767931" cy="0"/>
          </a:xfrm>
          <a:prstGeom prst="straightConnector1">
            <a:avLst/>
          </a:prstGeom>
          <a:ln w="44450">
            <a:solidFill>
              <a:srgbClr val="0172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367832" y="341851"/>
            <a:ext cx="25961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可快速获取参考文献全文，追溯经典文献；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67832" y="3994605"/>
            <a:ext cx="2596176" cy="874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可快速获取引文文献，了解领域研究进展；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76406" y="2425728"/>
            <a:ext cx="2159566" cy="307777"/>
          </a:xfrm>
          <a:prstGeom prst="rect">
            <a:avLst/>
          </a:prstGeom>
          <a:solidFill>
            <a:srgbClr val="017277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引文图谱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：可看发展脉络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04" y="665474"/>
            <a:ext cx="1578577" cy="3884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946" y="2883581"/>
            <a:ext cx="3112151" cy="1936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5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25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3192"/>
          <a:stretch/>
        </p:blipFill>
        <p:spPr>
          <a:xfrm>
            <a:off x="598191" y="515257"/>
            <a:ext cx="1593467" cy="406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130" r="2860"/>
          <a:stretch/>
        </p:blipFill>
        <p:spPr>
          <a:xfrm>
            <a:off x="3036675" y="645253"/>
            <a:ext cx="3621315" cy="3802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800" y="324125"/>
            <a:ext cx="3891190" cy="4466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832664" y="1473619"/>
            <a:ext cx="2154555" cy="1137285"/>
          </a:xfrm>
          <a:prstGeom prst="rect">
            <a:avLst/>
          </a:prstGeom>
          <a:solidFill>
            <a:srgbClr val="772982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Metrics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数据统计</a:t>
            </a:r>
          </a:p>
          <a:p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侧面了解该研究关注度/热度/重要程度</a:t>
            </a:r>
          </a:p>
        </p:txBody>
      </p:sp>
    </p:spTree>
    <p:extLst>
      <p:ext uri="{BB962C8B-B14F-4D97-AF65-F5344CB8AC3E}">
        <p14:creationId xmlns:p14="http://schemas.microsoft.com/office/powerpoint/2010/main" val="12933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26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针对检索式进行订阅提醒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988781"/>
            <a:ext cx="7554686" cy="34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27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571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了解机构发文情况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86" y="1477027"/>
            <a:ext cx="5330390" cy="219042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28304" y="3154253"/>
            <a:ext cx="1295400" cy="2286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86" y="1989438"/>
            <a:ext cx="5465270" cy="2664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285" y="2802750"/>
            <a:ext cx="495908" cy="2479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34" y="2069880"/>
            <a:ext cx="745003" cy="12321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26" y="1126727"/>
            <a:ext cx="7525110" cy="36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1" y="935749"/>
            <a:ext cx="749371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6" y="1392182"/>
            <a:ext cx="7615670" cy="21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" y="1063345"/>
            <a:ext cx="7803469" cy="36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28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353080"/>
            <a:ext cx="165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了解作者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52957" y="1325065"/>
            <a:ext cx="129621" cy="13423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3089199" y="1063345"/>
            <a:ext cx="432214" cy="25746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599234" y="150505"/>
            <a:ext cx="3093396" cy="12464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: ORCID=Open Researcher and Contributor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开放</a:t>
            </a: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研究者及贡献者唯一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标识符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作用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. 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链接其他平台的发文，建立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paper 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file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. ID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数字用于区分同名同姓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作者</a:t>
            </a:r>
            <a:endParaRPr lang="en-US" altLang="zh-CN" sz="1000" dirty="0"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06978" y="1142840"/>
            <a:ext cx="2029128" cy="221381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05191" y="2652409"/>
            <a:ext cx="752273" cy="38262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2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29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1" y="1019995"/>
            <a:ext cx="6673681" cy="3351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9" y="1019994"/>
            <a:ext cx="6528645" cy="34123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87832" y="2335792"/>
            <a:ext cx="2051173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批量下载文件；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可下载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次；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文件大小不超过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500MB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7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19" y="406019"/>
            <a:ext cx="2651680" cy="611895"/>
          </a:xfrm>
        </p:spPr>
        <p:txBody>
          <a:bodyPr/>
          <a:lstStyle/>
          <a:p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490F5-A330-C64F-B83F-4FB6B0DD0A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79266"/>
            <a:ext cx="6730093" cy="29134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您身边的顶尖科技资源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多种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方法助力高效检索科研文献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投稿攻略，攻克投稿壁垒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拥抱开放获取与开放科学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</a:t>
            </a:fld>
            <a:endParaRPr lang="en-US" dirty="0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30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119" y="355830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引文信息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8" y="1252419"/>
            <a:ext cx="7401495" cy="31824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87302" y="2708458"/>
            <a:ext cx="2749685" cy="369332"/>
          </a:xfrm>
          <a:prstGeom prst="rect">
            <a:avLst/>
          </a:prstGeom>
          <a:solidFill>
            <a:srgbClr val="FFDD7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1200" b="1" dirty="0" smtClean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以不同格式一次性导出引文信息</a:t>
            </a:r>
          </a:p>
        </p:txBody>
      </p:sp>
    </p:spTree>
    <p:extLst>
      <p:ext uri="{BB962C8B-B14F-4D97-AF65-F5344CB8AC3E}">
        <p14:creationId xmlns:p14="http://schemas.microsoft.com/office/powerpoint/2010/main" val="26988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31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查看、管理订阅的检索提醒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824" y="1477373"/>
            <a:ext cx="4652776" cy="14260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3479" b="11327"/>
          <a:stretch/>
        </p:blipFill>
        <p:spPr>
          <a:xfrm>
            <a:off x="921347" y="1477372"/>
            <a:ext cx="7527481" cy="1260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28" y="1758611"/>
            <a:ext cx="8102600" cy="988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AB0466-D1FF-4BF5-BE77-A1D6DAEC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28" y="3039778"/>
            <a:ext cx="3583394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订阅期刊、会议、标准、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电子图书、施引文献、作者发文更新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10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672" y="1634710"/>
            <a:ext cx="7141459" cy="728419"/>
          </a:xfrm>
        </p:spPr>
        <p:txBody>
          <a:bodyPr/>
          <a:lstStyle/>
          <a:p>
            <a:pPr algn="ctr"/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投稿攻略，攻克投稿壁垒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32</a:t>
            </a:fld>
            <a:endParaRPr lang="en-US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33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290" y="454245"/>
            <a:ext cx="374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出版渠道的选择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51549" y="1080966"/>
            <a:ext cx="6571651" cy="254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会议文章：可以是正在进行没有完成的研究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可展示初期成果或强调最近工作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获得非正式反馈用于后续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期刊文章：是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研究工作和最终结果的完整展示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展示原创研究结果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做出清晰推论，并辅以数据支持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议论文通常短于期刊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细节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和参考文献也少些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16"/>
          <p:cNvSpPr>
            <a:spLocks noChangeArrowheads="1"/>
          </p:cNvSpPr>
          <p:nvPr/>
        </p:nvSpPr>
        <p:spPr bwMode="auto">
          <a:xfrm>
            <a:off x="843561" y="3684875"/>
            <a:ext cx="3182339" cy="10333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/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968941" y="3739488"/>
            <a:ext cx="2931578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200+</a:t>
            </a:r>
            <a:endParaRPr lang="en-US" altLang="zh-CN" sz="3600" dirty="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Journals, Transactions, Magazines</a:t>
            </a:r>
          </a:p>
        </p:txBody>
      </p:sp>
      <p:sp>
        <p:nvSpPr>
          <p:cNvPr id="9" name="Rounded Rectangle 16"/>
          <p:cNvSpPr>
            <a:spLocks noChangeArrowheads="1"/>
          </p:cNvSpPr>
          <p:nvPr/>
        </p:nvSpPr>
        <p:spPr bwMode="auto">
          <a:xfrm>
            <a:off x="4961568" y="3684876"/>
            <a:ext cx="3069439" cy="969168"/>
          </a:xfrm>
          <a:prstGeom prst="roundRect">
            <a:avLst>
              <a:gd name="adj" fmla="val 16667"/>
            </a:avLst>
          </a:prstGeom>
          <a:solidFill>
            <a:srgbClr val="6B1F73"/>
          </a:solidFill>
          <a:ln>
            <a:solidFill>
              <a:srgbClr val="6B1F73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/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>
              <a:solidFill>
                <a:srgbClr val="6B1F73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961568" y="3576826"/>
            <a:ext cx="3165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3600" dirty="0">
                <a:solidFill>
                  <a:schemeClr val="bg1"/>
                </a:solidFill>
                <a:latin typeface="Verdana" panose="020B0604030504040204" pitchFamily="34" charset="0"/>
              </a:rPr>
              <a:t>1,800+</a:t>
            </a:r>
            <a:r>
              <a:rPr lang="en-US" altLang="zh-CN" sz="60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bg1"/>
                </a:solidFill>
                <a:latin typeface="Verdana" panose="020B0604030504040204" pitchFamily="34" charset="0"/>
              </a:rPr>
              <a:t>Conferences</a:t>
            </a:r>
          </a:p>
        </p:txBody>
      </p:sp>
    </p:spTree>
    <p:extLst>
      <p:ext uri="{BB962C8B-B14F-4D97-AF65-F5344CB8AC3E}">
        <p14:creationId xmlns:p14="http://schemas.microsoft.com/office/powerpoint/2010/main" val="40072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34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454245"/>
            <a:ext cx="22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期刊的选择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5523" y="1827411"/>
            <a:ext cx="5294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FFC000"/>
                </a:solidFill>
              </a:rPr>
              <a:t>Relevancy </a:t>
            </a:r>
            <a:r>
              <a:rPr lang="zh-CN" altLang="en-US" sz="2400" dirty="0" smtClean="0">
                <a:solidFill>
                  <a:srgbClr val="FFC000"/>
                </a:solidFill>
              </a:rPr>
              <a:t>期刊主题相关性</a:t>
            </a:r>
            <a:endParaRPr lang="en-US" altLang="zh-CN" sz="2400" dirty="0" smtClean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Impact Factor</a:t>
            </a:r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） 期刊影响因子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35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336" y="384171"/>
            <a:ext cx="542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筛选与研究领域最相关的期刊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" y="1696941"/>
            <a:ext cx="4965985" cy="2040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807" y="1562396"/>
            <a:ext cx="1474787" cy="2251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242" y="1584165"/>
            <a:ext cx="1523711" cy="2230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9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36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>
          <a:xfrm>
            <a:off x="3114032" y="390388"/>
            <a:ext cx="3301156" cy="748631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Journals-</a:t>
            </a:r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89992" y="1043435"/>
            <a:ext cx="4968552" cy="41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371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18288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en-US" altLang="zh-CN" sz="1800" kern="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Journals, Transactions</a:t>
            </a:r>
            <a:r>
              <a:rPr lang="en-US" altLang="zh-CN" sz="18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800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800" kern="0" dirty="0" smtClean="0">
                <a:solidFill>
                  <a:srgbClr val="F7B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Letters </a:t>
            </a:r>
            <a:r>
              <a:rPr lang="en-US" altLang="zh-CN" sz="18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 the primary means for publishing technical papers concerning original work in IEEE fields of interest.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primary purpose of Journals, Transactions, and Letters is to disclose and provide a permanent archival</a:t>
            </a:r>
            <a:r>
              <a:rPr lang="en-US" altLang="zh-CN" sz="1600" b="1" u="sng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record of original technical work</a:t>
            </a: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that </a:t>
            </a:r>
            <a:r>
              <a:rPr lang="en-US" altLang="zh-CN" sz="1600" u="sng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advances the state of the art or provides novel insights</a:t>
            </a: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6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Letters are for the publication of brief papers, usually 3-4 pages in length.</a:t>
            </a:r>
          </a:p>
          <a:p>
            <a:endParaRPr lang="en-US" altLang="zh-CN" sz="1800" kern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4916" t="1852" r="1683" b="5556"/>
          <a:stretch>
            <a:fillRect/>
          </a:stretch>
        </p:blipFill>
        <p:spPr bwMode="auto">
          <a:xfrm>
            <a:off x="5842000" y="1589535"/>
            <a:ext cx="1146376" cy="150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4761" t="2725" r="4784"/>
          <a:stretch>
            <a:fillRect/>
          </a:stretch>
        </p:blipFill>
        <p:spPr bwMode="auto">
          <a:xfrm>
            <a:off x="6613524" y="1907036"/>
            <a:ext cx="1064245" cy="148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4485" t="2130" r="3589" b="427"/>
          <a:stretch>
            <a:fillRect/>
          </a:stretch>
        </p:blipFill>
        <p:spPr bwMode="auto">
          <a:xfrm>
            <a:off x="7318649" y="2216598"/>
            <a:ext cx="1130644" cy="14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1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37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>
          <a:xfrm>
            <a:off x="2890279" y="365772"/>
            <a:ext cx="3601764" cy="563334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Magazines-</a:t>
            </a:r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241836" y="939108"/>
            <a:ext cx="4741333" cy="398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371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18288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Magazines are characterized by regular and continuing issues with significant technical content in addition to general news and regular columns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Magazine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Magazine</a:t>
            </a:r>
            <a:endParaRPr lang="zh-CN" altLang="zh-CN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it-IT" altLang="zh-CN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Magazine</a:t>
            </a:r>
            <a:endParaRPr lang="zh-CN" altLang="zh-CN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fr-FR" altLang="zh-CN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&amp; Measurement Magazine</a:t>
            </a:r>
          </a:p>
          <a:p>
            <a:pPr lvl="1" fontAlgn="ctr"/>
            <a:r>
              <a:rPr lang="fr-FR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zh-CN" altLang="zh-CN" kern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2466" y="1376362"/>
            <a:ext cx="1357693" cy="186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5116" y="1693862"/>
            <a:ext cx="1339094" cy="183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4442" y="2111375"/>
            <a:ext cx="1300864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1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38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454245"/>
            <a:ext cx="22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期刊的选择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9773" y="1608336"/>
            <a:ext cx="6596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Relevancy </a:t>
            </a:r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期刊主题相关性</a:t>
            </a:r>
            <a:endParaRPr lang="en-US" altLang="zh-CN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</a:t>
            </a:r>
            <a:r>
              <a:rPr lang="zh-CN" altLang="en-US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Impact Factor</a:t>
            </a:r>
            <a:r>
              <a:rPr lang="zh-CN" altLang="en-US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期刊影响因子</a:t>
            </a:r>
            <a:endParaRPr lang="zh-CN" altLang="en-US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35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2290" y="4691847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39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355512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期刊影响因子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nip Single Corner Rectangle 13"/>
          <p:cNvSpPr/>
          <p:nvPr/>
        </p:nvSpPr>
        <p:spPr>
          <a:xfrm>
            <a:off x="175474" y="1036341"/>
            <a:ext cx="2224826" cy="405594"/>
          </a:xfrm>
          <a:prstGeom prst="snip1Rect">
            <a:avLst>
              <a:gd name="adj" fmla="val 4016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75473" y="1454469"/>
            <a:ext cx="8231927" cy="34248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8674" y="1002705"/>
            <a:ext cx="1744388" cy="41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IEEE publishes: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black">
          <a:xfrm>
            <a:off x="282290" y="1475571"/>
            <a:ext cx="9233688" cy="3493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8 of the top 10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Electrical and Electronic Engineering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（电气电子工程领域）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9 of the top 10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Telecommunications 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（电信领域）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Automation &amp; Control Systems 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（自动化控制领域）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Computer Science, Hardware &amp; Architecture 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（计算机科学硬件结构领域）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Computer Science, Artificial Intelligence</a:t>
            </a:r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（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计算机科学人工智能领域）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Computer Science, Information Systems 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（计算机科学信息系统领域）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Computer Science, </a:t>
            </a:r>
            <a:r>
              <a:rPr lang="en-US" altLang="zh-CN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Engineering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（计算机科学软件工程领域）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Computer Science, Cybernetics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（计算机科学控制论领域）</a:t>
            </a:r>
            <a:endParaRPr lang="en-US" altLang="en-US" sz="1400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 smtClean="0">
                <a:solidFill>
                  <a:srgbClr val="0066A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of the top 5 </a:t>
            </a:r>
            <a:r>
              <a:rPr lang="en-US" altLang="en-US" sz="1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journals in </a:t>
            </a:r>
            <a:r>
              <a:rPr lang="en-US" altLang="en-US" sz="14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Imaging Science &amp; Photographic Technology</a:t>
            </a:r>
            <a:r>
              <a:rPr lang="zh-CN" altLang="en-US" sz="1400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（影像科学和摄影技术领域）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white">
          <a:xfrm>
            <a:off x="1953030" y="1186515"/>
            <a:ext cx="42862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000"/>
              </a:spcBef>
              <a:buBlip>
                <a:blip r:embed="rId3"/>
              </a:buBlip>
              <a:defRPr sz="22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SzPct val="100000"/>
              <a:buBlip>
                <a:blip r:embed="rId4"/>
              </a:buBlip>
              <a:defRPr sz="2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808080"/>
              </a:buClr>
              <a:buSzPct val="80000"/>
              <a:buNone/>
            </a:pPr>
            <a:r>
              <a:rPr lang="en-US" altLang="en-US" sz="1000" dirty="0">
                <a:solidFill>
                  <a:prstClr val="black"/>
                </a:solidFill>
                <a:latin typeface="Calibri"/>
                <a:ea typeface="+mn-ea"/>
              </a:rPr>
              <a:t>More information available at: </a:t>
            </a:r>
            <a:r>
              <a:rPr lang="en-US" altLang="en-US" sz="1000" dirty="0" smtClean="0">
                <a:solidFill>
                  <a:prstClr val="black"/>
                </a:solidFill>
                <a:latin typeface="Calibri"/>
                <a:ea typeface="+mn-ea"/>
                <a:hlinkClick r:id="rId5"/>
              </a:rPr>
              <a:t>www.ieee.org/citations</a:t>
            </a:r>
            <a:endParaRPr lang="en-US" altLang="en-US" sz="10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808080"/>
              </a:buClr>
              <a:buSzPct val="80000"/>
              <a:buNone/>
            </a:pPr>
            <a:endParaRPr lang="en-US" altLang="en-US" sz="1000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rgbClr val="808080"/>
              </a:buClr>
              <a:buSzPct val="80000"/>
              <a:buNone/>
            </a:pPr>
            <a:endParaRPr lang="en-US" alt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16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您身边的顶尖科技资源库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</a:t>
            </a:fld>
            <a:endParaRPr lang="en-US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40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>
          <a:xfrm>
            <a:off x="3027988" y="512686"/>
            <a:ext cx="3053928" cy="590004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电气电子工程领域</a:t>
            </a:r>
            <a:b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231"/>
          <a:stretch/>
        </p:blipFill>
        <p:spPr>
          <a:xfrm>
            <a:off x="812015" y="1102689"/>
            <a:ext cx="7512835" cy="343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41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>
          <a:xfrm>
            <a:off x="3838948" y="472605"/>
            <a:ext cx="1529184" cy="5082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通信领域</a:t>
            </a:r>
            <a:endParaRPr lang="zh-CN" alt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49" y="980904"/>
            <a:ext cx="6793901" cy="36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46522" y="4681572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42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1" y="1204384"/>
            <a:ext cx="4234549" cy="1485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52" y="1017073"/>
            <a:ext cx="4367448" cy="2581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14" y="950068"/>
            <a:ext cx="4960938" cy="3334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00" y="950068"/>
            <a:ext cx="5581658" cy="3371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357" y="728666"/>
            <a:ext cx="3111055" cy="1430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357" y="2421999"/>
            <a:ext cx="3111055" cy="1325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46522" y="4681572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43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1" y="1307910"/>
            <a:ext cx="4410176" cy="2679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491" y="2526675"/>
            <a:ext cx="3330575" cy="9955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910" y="849115"/>
            <a:ext cx="3376511" cy="3536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44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5615" y="325895"/>
            <a:ext cx="168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提交稿件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12" y="985861"/>
            <a:ext cx="5798388" cy="353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49" y="849115"/>
            <a:ext cx="6657446" cy="397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00171"/>
            <a:ext cx="6036733" cy="4325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3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45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606" y="316371"/>
            <a:ext cx="537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D4A54E-2006-4D28-9E23-93B0CC653EC2}"/>
              </a:ext>
            </a:extLst>
          </p:cNvPr>
          <p:cNvSpPr/>
          <p:nvPr/>
        </p:nvSpPr>
        <p:spPr>
          <a:xfrm>
            <a:off x="1249041" y="887216"/>
            <a:ext cx="1697038" cy="49401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Submission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CADAE2A-F78C-43EC-9D50-55E46B04A4C0}"/>
              </a:ext>
            </a:extLst>
          </p:cNvPr>
          <p:cNvSpPr/>
          <p:nvPr/>
        </p:nvSpPr>
        <p:spPr>
          <a:xfrm>
            <a:off x="1635437" y="1562201"/>
            <a:ext cx="1738634" cy="54639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Journal Staff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56C8429-2AA9-45FA-A55B-12849E71CD37}"/>
              </a:ext>
            </a:extLst>
          </p:cNvPr>
          <p:cNvSpPr/>
          <p:nvPr/>
        </p:nvSpPr>
        <p:spPr>
          <a:xfrm>
            <a:off x="2059771" y="2289307"/>
            <a:ext cx="1589409" cy="47911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EIC</a:t>
            </a: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60B49521-2FE5-42FA-9910-846DF0EE40D2}"/>
              </a:ext>
            </a:extLst>
          </p:cNvPr>
          <p:cNvSpPr/>
          <p:nvPr/>
        </p:nvSpPr>
        <p:spPr>
          <a:xfrm>
            <a:off x="2268216" y="2996677"/>
            <a:ext cx="1641814" cy="46770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>
                <a:latin typeface="Calibri" panose="020F0502020204030204" pitchFamily="34" charset="0"/>
                <a:ea typeface="宋体" panose="02010600030101010101" pitchFamily="2" charset="-122"/>
              </a:rPr>
              <a:t>AE</a:t>
            </a:r>
            <a:endParaRPr lang="en-US" altLang="zh-CN" sz="1600" b="1">
              <a:latin typeface="Calibri" panose="020F0502020204030204" pitchFamily="34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1D672FEB-AA35-44E4-B630-9BC058A77C33}"/>
              </a:ext>
            </a:extLst>
          </p:cNvPr>
          <p:cNvSpPr/>
          <p:nvPr/>
        </p:nvSpPr>
        <p:spPr>
          <a:xfrm>
            <a:off x="2606355" y="3698914"/>
            <a:ext cx="1643061" cy="46770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>
                <a:latin typeface="Calibri" panose="020F0502020204030204" pitchFamily="34" charset="0"/>
                <a:ea typeface="宋体" panose="02010600030101010101" pitchFamily="2" charset="-122"/>
              </a:rPr>
              <a:t>Reviewers</a:t>
            </a:r>
            <a:endParaRPr lang="en-US" altLang="zh-CN" sz="1600" b="1">
              <a:latin typeface="Calibri" panose="020F0502020204030204" pitchFamily="34" charset="0"/>
            </a:endParaRPr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779DD221-EB80-4D57-89BB-30E47C2D9A8E}"/>
              </a:ext>
            </a:extLst>
          </p:cNvPr>
          <p:cNvSpPr/>
          <p:nvPr/>
        </p:nvSpPr>
        <p:spPr>
          <a:xfrm>
            <a:off x="2868290" y="4394502"/>
            <a:ext cx="1643061" cy="46883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>
                <a:latin typeface="Calibri" panose="020F0502020204030204" pitchFamily="34" charset="0"/>
                <a:ea typeface="宋体" panose="02010600030101010101" pitchFamily="2" charset="-122"/>
              </a:rPr>
              <a:t>EIC Makes Decision</a:t>
            </a:r>
            <a:endParaRPr lang="en-US" altLang="zh-CN" sz="1600" b="1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36">
            <a:extLst>
              <a:ext uri="{FF2B5EF4-FFF2-40B4-BE49-F238E27FC236}">
                <a16:creationId xmlns:a16="http://schemas.microsoft.com/office/drawing/2014/main" id="{08608B8A-F3DC-48AC-9376-EB6D340A7E86}"/>
              </a:ext>
            </a:extLst>
          </p:cNvPr>
          <p:cNvCxnSpPr/>
          <p:nvPr/>
        </p:nvCxnSpPr>
        <p:spPr>
          <a:xfrm>
            <a:off x="990279" y="1087339"/>
            <a:ext cx="0" cy="3690938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Rectangle 47">
            <a:extLst>
              <a:ext uri="{FF2B5EF4-FFF2-40B4-BE49-F238E27FC236}">
                <a16:creationId xmlns:a16="http://schemas.microsoft.com/office/drawing/2014/main" id="{1A4B158E-DB7D-4416-A945-F79986F5E42C}"/>
              </a:ext>
            </a:extLst>
          </p:cNvPr>
          <p:cNvSpPr/>
          <p:nvPr/>
        </p:nvSpPr>
        <p:spPr>
          <a:xfrm>
            <a:off x="4978711" y="1092452"/>
            <a:ext cx="1764989" cy="583012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Rejection: topic</a:t>
            </a:r>
          </a:p>
        </p:txBody>
      </p:sp>
      <p:sp>
        <p:nvSpPr>
          <p:cNvPr id="13" name="Rectangle 48">
            <a:extLst>
              <a:ext uri="{FF2B5EF4-FFF2-40B4-BE49-F238E27FC236}">
                <a16:creationId xmlns:a16="http://schemas.microsoft.com/office/drawing/2014/main" id="{63245482-C77B-4FE7-957C-8728F660F42A}"/>
              </a:ext>
            </a:extLst>
          </p:cNvPr>
          <p:cNvSpPr/>
          <p:nvPr/>
        </p:nvSpPr>
        <p:spPr>
          <a:xfrm>
            <a:off x="4968075" y="1968746"/>
            <a:ext cx="1775625" cy="583011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Rejection: format</a:t>
            </a:r>
          </a:p>
        </p:txBody>
      </p:sp>
      <p:cxnSp>
        <p:nvCxnSpPr>
          <p:cNvPr id="14" name="Elbow Connector 50">
            <a:extLst>
              <a:ext uri="{FF2B5EF4-FFF2-40B4-BE49-F238E27FC236}">
                <a16:creationId xmlns:a16="http://schemas.microsoft.com/office/drawing/2014/main" id="{CEDE9B29-4CC7-462A-8F97-0D40EA7E93FD}"/>
              </a:ext>
            </a:extLst>
          </p:cNvPr>
          <p:cNvCxnSpPr/>
          <p:nvPr/>
        </p:nvCxnSpPr>
        <p:spPr>
          <a:xfrm flipV="1">
            <a:off x="3662995" y="1357178"/>
            <a:ext cx="1315716" cy="98092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Elbow Connector 53">
            <a:extLst>
              <a:ext uri="{FF2B5EF4-FFF2-40B4-BE49-F238E27FC236}">
                <a16:creationId xmlns:a16="http://schemas.microsoft.com/office/drawing/2014/main" id="{787D958A-DEDC-4810-B1FC-F38F59B53150}"/>
              </a:ext>
            </a:extLst>
          </p:cNvPr>
          <p:cNvCxnSpPr/>
          <p:nvPr/>
        </p:nvCxnSpPr>
        <p:spPr>
          <a:xfrm flipV="1">
            <a:off x="3662995" y="2209666"/>
            <a:ext cx="1315716" cy="12843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Rectangle 59">
            <a:extLst>
              <a:ext uri="{FF2B5EF4-FFF2-40B4-BE49-F238E27FC236}">
                <a16:creationId xmlns:a16="http://schemas.microsoft.com/office/drawing/2014/main" id="{F53469BF-C808-4DE0-A7D7-7AAAD43CE6C7}"/>
              </a:ext>
            </a:extLst>
          </p:cNvPr>
          <p:cNvSpPr/>
          <p:nvPr/>
        </p:nvSpPr>
        <p:spPr>
          <a:xfrm>
            <a:off x="6609570" y="2764136"/>
            <a:ext cx="1643062" cy="467709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Accept</a:t>
            </a:r>
          </a:p>
        </p:txBody>
      </p:sp>
      <p:cxnSp>
        <p:nvCxnSpPr>
          <p:cNvPr id="17" name="Elbow Connector 61">
            <a:extLst>
              <a:ext uri="{FF2B5EF4-FFF2-40B4-BE49-F238E27FC236}">
                <a16:creationId xmlns:a16="http://schemas.microsoft.com/office/drawing/2014/main" id="{DE875189-A39F-4D1E-9B38-C0DFD9E42122}"/>
              </a:ext>
            </a:extLst>
          </p:cNvPr>
          <p:cNvCxnSpPr>
            <a:stCxn id="10" idx="3"/>
          </p:cNvCxnSpPr>
          <p:nvPr/>
        </p:nvCxnSpPr>
        <p:spPr>
          <a:xfrm flipV="1">
            <a:off x="4511351" y="2973841"/>
            <a:ext cx="2049941" cy="165507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Rectangle 66">
            <a:extLst>
              <a:ext uri="{FF2B5EF4-FFF2-40B4-BE49-F238E27FC236}">
                <a16:creationId xmlns:a16="http://schemas.microsoft.com/office/drawing/2014/main" id="{6B9038EA-0BB0-4760-8ACB-184A927F3C5D}"/>
              </a:ext>
            </a:extLst>
          </p:cNvPr>
          <p:cNvSpPr/>
          <p:nvPr/>
        </p:nvSpPr>
        <p:spPr>
          <a:xfrm>
            <a:off x="6609570" y="3555613"/>
            <a:ext cx="1643062" cy="467709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Revise</a:t>
            </a:r>
          </a:p>
        </p:txBody>
      </p:sp>
      <p:sp>
        <p:nvSpPr>
          <p:cNvPr id="19" name="Rectangle 67">
            <a:extLst>
              <a:ext uri="{FF2B5EF4-FFF2-40B4-BE49-F238E27FC236}">
                <a16:creationId xmlns:a16="http://schemas.microsoft.com/office/drawing/2014/main" id="{217113D5-5CE2-4E8F-8C8A-0B06785C6AD4}"/>
              </a:ext>
            </a:extLst>
          </p:cNvPr>
          <p:cNvSpPr/>
          <p:nvPr/>
        </p:nvSpPr>
        <p:spPr>
          <a:xfrm>
            <a:off x="6609570" y="4322130"/>
            <a:ext cx="1643062" cy="468836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Calibri"/>
                <a:ea typeface="+mn-ea"/>
              </a:rPr>
              <a:t>Reject</a:t>
            </a:r>
          </a:p>
        </p:txBody>
      </p:sp>
      <p:cxnSp>
        <p:nvCxnSpPr>
          <p:cNvPr id="20" name="Elbow Connector 68">
            <a:extLst>
              <a:ext uri="{FF2B5EF4-FFF2-40B4-BE49-F238E27FC236}">
                <a16:creationId xmlns:a16="http://schemas.microsoft.com/office/drawing/2014/main" id="{76F3DC39-EF32-40A8-B817-40B97A9B279E}"/>
              </a:ext>
            </a:extLst>
          </p:cNvPr>
          <p:cNvCxnSpPr/>
          <p:nvPr/>
        </p:nvCxnSpPr>
        <p:spPr>
          <a:xfrm flipV="1">
            <a:off x="4511350" y="3826504"/>
            <a:ext cx="2049941" cy="83389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Elbow Connector 71">
            <a:extLst>
              <a:ext uri="{FF2B5EF4-FFF2-40B4-BE49-F238E27FC236}">
                <a16:creationId xmlns:a16="http://schemas.microsoft.com/office/drawing/2014/main" id="{548F1845-A680-487B-95D1-4D0B07B21E5E}"/>
              </a:ext>
            </a:extLst>
          </p:cNvPr>
          <p:cNvCxnSpPr>
            <a:stCxn id="10" idx="3"/>
          </p:cNvCxnSpPr>
          <p:nvPr/>
        </p:nvCxnSpPr>
        <p:spPr>
          <a:xfrm>
            <a:off x="4511351" y="4628920"/>
            <a:ext cx="2049941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264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46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338005"/>
            <a:ext cx="259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86" y="1366991"/>
            <a:ext cx="5151281" cy="1695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2296"/>
          <a:stretch/>
        </p:blipFill>
        <p:spPr>
          <a:xfrm>
            <a:off x="1206147" y="947113"/>
            <a:ext cx="6422800" cy="3130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2494"/>
          <a:stretch/>
        </p:blipFill>
        <p:spPr>
          <a:xfrm>
            <a:off x="1124993" y="947113"/>
            <a:ext cx="6761065" cy="3412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31" y="815697"/>
            <a:ext cx="7118029" cy="3975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2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47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990" y="521796"/>
            <a:ext cx="531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43" y="1376642"/>
            <a:ext cx="7375514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56" y="1135760"/>
            <a:ext cx="5813311" cy="33314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13" y="1135760"/>
            <a:ext cx="8866987" cy="34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48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290" y="407496"/>
            <a:ext cx="622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i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lang="en-US" altLang="zh-CN" sz="2800" b="1" i="1" baseline="30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6B1F73"/>
              </a:solidFill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861951" y="4477034"/>
            <a:ext cx="4945249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hlinkClick r:id="rId3"/>
              </a:rPr>
              <a:t>http://publication-recommender.ieee.org/home</a:t>
            </a:r>
            <a:r>
              <a:rPr lang="en-US" altLang="zh-CN" sz="1800" dirty="0"/>
              <a:t> 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37" y="1227587"/>
            <a:ext cx="5110163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04" y="1223354"/>
            <a:ext cx="5516997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7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49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409289" y="360249"/>
            <a:ext cx="3450441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更多作者相关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4152" y="1251758"/>
            <a:ext cx="7716253" cy="282742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Open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https://open.ieee.org/</a:t>
            </a:r>
            <a:endParaRPr 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RightsLink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for Scientific Communications: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作者资源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https://www.copyright.com/rlauthorrc/</a:t>
            </a:r>
            <a:endParaRPr 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https://ieeeauthorcenter.ieee.org/</a:t>
            </a:r>
            <a:endParaRPr 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作者论文发布指南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https://www.ieee.org/publications/rights/author-posting-policy.html</a:t>
            </a:r>
            <a:endParaRPr 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4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2141566" y="1199611"/>
            <a:ext cx="3904761" cy="12167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8140" y="2554018"/>
            <a:ext cx="683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1897" y="324228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工程师学会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82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672" y="1634710"/>
            <a:ext cx="7141459" cy="728419"/>
          </a:xfrm>
        </p:spPr>
        <p:txBody>
          <a:bodyPr/>
          <a:lstStyle/>
          <a:p>
            <a:pPr algn="ctr"/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拥抱开放获取与开放科学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50</a:t>
            </a:fld>
            <a:endParaRPr lang="en-US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51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434691" y="517927"/>
            <a:ext cx="5664552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在科研全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流程如何提升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研究可见度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23E146F6-E862-4DCB-87D3-F6E6A9ECF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609" y="1197022"/>
            <a:ext cx="7330888" cy="3087372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清晰简洁的标题，突出读者可能的兴趣点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精准、标准化的关键词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建立自己的学术档案（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作者页面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ORCID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将论文提交给有影响力的学术机构发表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参加学术会议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研讨会展示研究成果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多途径推广学术成果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形式发表研究成果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分享研究相关代码、数据等相关材料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281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52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82291" y="365527"/>
            <a:ext cx="5664552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为什么要关注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OA?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4F4741E-ED2D-4399-B653-18B62E8FD375}"/>
              </a:ext>
            </a:extLst>
          </p:cNvPr>
          <p:cNvSpPr txBox="1"/>
          <p:nvPr/>
        </p:nvSpPr>
        <p:spPr>
          <a:xfrm>
            <a:off x="3845865" y="386781"/>
            <a:ext cx="499089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Verdana" panose="020B0604030504040204" pitchFamily="34" charset="0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Verdana" panose="020B0604030504040204" pitchFamily="34" charset="0"/>
              </a:rPr>
              <a:t>出版在订阅期刊和开放存取期刊两方面均不断发展。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Verdana" panose="020B0604030504040204" pitchFamily="34" charset="0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Verdana" panose="020B0604030504040204" pitchFamily="34" charset="0"/>
              </a:rPr>
              <a:t>持续提供更多选择来支持全球作者的科研工作和出版需求。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发表开放获取研究，可以为您带来如下帮助：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期刊出版，这些高质量期刊受到同行信赖，并在相关领域具有很高的被引用率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数字图书馆的数百万用户间获得最大的可见性和广泛的全球影响力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遵循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既定的出版原则和质量标准，进行严格的同行评审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快速决策，让您的研究更快地曝光，许多期刊的审稿周期仅为几周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Elsevier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EBSCO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OCLC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Clarivate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NLM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等文摘索引和发现服务供应商保持积极的合作伙伴关系，进一步增强作者研究的可发现性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的其他开放科学解决方案集成，方便分享研究数据、代码等其他研究材料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轻松遵循开放获取要求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Diagram 4"/>
          <p:cNvGraphicFramePr/>
          <p:nvPr>
            <p:extLst>
              <p:ext uri="{D42A27DB-BD31-4B8C-83A1-F6EECF244321}">
                <p14:modId xmlns:p14="http://schemas.microsoft.com/office/powerpoint/2010/main" val="1242093132"/>
              </p:ext>
            </p:extLst>
          </p:nvPr>
        </p:nvGraphicFramePr>
        <p:xfrm>
          <a:off x="247641" y="857521"/>
          <a:ext cx="3358752" cy="407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2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3510-A603-E547-975A-B689156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0" y="360045"/>
            <a:ext cx="8976010" cy="605790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-Full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 Access</a:t>
            </a:r>
            <a:endParaRPr lang="en-US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53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0" y="1999380"/>
            <a:ext cx="5458854" cy="209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52" y="1999380"/>
            <a:ext cx="4370458" cy="220243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7990" y="1177290"/>
            <a:ext cx="76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（数据统计截止至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2023</a:t>
            </a:r>
            <a:r>
              <a:rPr lang="zh-CN" altLang="en-US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年</a:t>
            </a:r>
            <a:r>
              <a:rPr lang="en-US" altLang="zh-CN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3</a:t>
            </a:r>
            <a:r>
              <a:rPr lang="zh-CN" altLang="en-US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月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：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  <a:hlinkClick r:id="rId4"/>
              </a:rPr>
              <a:t>https://open.ieee.org/publishing-options/ieee-title-list/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97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54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282291" y="365527"/>
            <a:ext cx="346710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 </a:t>
            </a:r>
            <a:endParaRPr lang="en-US" altLang="zh-CN" sz="2800" b="1" dirty="0" smtClean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D1018B-8992-46CD-9F38-DCEC872D03A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216690"/>
            <a:ext cx="4661735" cy="278164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215" indent="0">
              <a:lnSpc>
                <a:spcPct val="120000"/>
              </a:lnSpc>
              <a:spcBef>
                <a:spcPts val="1200"/>
              </a:spcBef>
              <a:buFont typeface="LucidaGrande" charset="0"/>
              <a:buNone/>
            </a:pP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选择以满足作者不同需求</a:t>
            </a:r>
          </a:p>
          <a:p>
            <a:pPr marL="1028674" lvl="1" indent="-342891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多种完全开放获取专题期刊（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Fully open access topical journals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1028674" lvl="1" indent="-342891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160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多种混合期刊（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Hybrid journals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28674" lvl="1" indent="-342891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跨学科综合期刊（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ultidisciplinary journal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i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Access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37A640D-C968-4DEC-9E1E-3487D032C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92" y="3820061"/>
            <a:ext cx="351814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http://open.ieee.org/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10" name="图片 9" descr="图形用户界面, 网站&#10;&#10;描述已自动生成">
            <a:extLst>
              <a:ext uri="{FF2B5EF4-FFF2-40B4-BE49-F238E27FC236}">
                <a16:creationId xmlns:a16="http://schemas.microsoft.com/office/drawing/2014/main" id="{800BB771-9256-47F5-A6D2-1510769FB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70" y="843379"/>
            <a:ext cx="3707539" cy="295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8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55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409289" y="360249"/>
            <a:ext cx="4028339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跨学科综合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09289" y="1036751"/>
            <a:ext cx="8157195" cy="2465318"/>
            <a:chOff x="975361" y="1371600"/>
            <a:chExt cx="9066944" cy="2958365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09EA1CF7-97FA-402A-BD50-99A72678F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361" y="1371600"/>
              <a:ext cx="8397240" cy="2827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pitchFamily="34" charset="-128"/>
                  <a:cs typeface="+mn-cs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+mn-lt"/>
                  <a:ea typeface="ＭＳ Ｐゴシック" pitchFamily="34" charset="-128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+mn-lt"/>
                  <a:ea typeface="ＭＳ Ｐゴシック" pitchFamily="34" charset="-128"/>
                </a:defRPr>
              </a:lvl3pPr>
              <a:lvl4pPr marL="1600200" indent="-228600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pitchFamily="34" charset="-128"/>
                </a:defRPr>
              </a:lvl4pPr>
              <a:lvl5pPr marL="2057400" indent="-228600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34" charset="-128"/>
                </a:defRPr>
              </a:lvl5pPr>
              <a:lvl6pPr marL="25146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跨学科：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覆盖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IEEE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相关所有学科领域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期刊评价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索引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50000"/>
                </a:lnSpc>
                <a:buNone/>
                <a:defRPr/>
              </a:pP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没有页面限制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快速同行评审</a:t>
              </a:r>
              <a:endPara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631810">
                <a:lnSpc>
                  <a:spcPct val="150000"/>
                </a:lnSpc>
                <a:buNone/>
                <a:defRPr/>
              </a:pPr>
              <a:endParaRPr lang="en-US" alt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AB165295-37DA-4501-A7B1-3A00CC081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642" y="3263165"/>
              <a:ext cx="7586663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E0089618-8874-4C18-B5B6-15ECAF0AE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07676" y="1975829"/>
              <a:ext cx="3908959" cy="1287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图片 14" descr="图形用户界面&#10;&#10;描述已自动生成">
            <a:extLst>
              <a:ext uri="{FF2B5EF4-FFF2-40B4-BE49-F238E27FC236}">
                <a16:creationId xmlns:a16="http://schemas.microsoft.com/office/drawing/2014/main" id="{2895AFC2-56A7-47ED-8242-3191AF40F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7" r="64550" b="80959"/>
          <a:stretch/>
        </p:blipFill>
        <p:spPr>
          <a:xfrm>
            <a:off x="4403944" y="412872"/>
            <a:ext cx="2420372" cy="6824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83063" y="2213015"/>
            <a:ext cx="2688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（数据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统计截止至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2023</a:t>
            </a:r>
            <a:r>
              <a:rPr lang="zh-CN" altLang="en-US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年</a:t>
            </a:r>
            <a:r>
              <a:rPr lang="en-US" altLang="zh-CN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2</a:t>
            </a:r>
            <a:r>
              <a:rPr lang="zh-CN" altLang="en-US" sz="14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月）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4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316923"/>
            <a:ext cx="7772400" cy="483151"/>
          </a:xfrm>
        </p:spPr>
        <p:txBody>
          <a:bodyPr/>
          <a:lstStyle/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</a:t>
            </a:r>
            <a:r>
              <a:rPr lang="en-US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6067"/>
          <a:stretch/>
        </p:blipFill>
        <p:spPr>
          <a:xfrm>
            <a:off x="614879" y="929483"/>
            <a:ext cx="2952592" cy="3815179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435" y="1991309"/>
            <a:ext cx="5240045" cy="105911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Up Arrow 9"/>
          <p:cNvSpPr/>
          <p:nvPr/>
        </p:nvSpPr>
        <p:spPr>
          <a:xfrm rot="1556537">
            <a:off x="3798589" y="3171798"/>
            <a:ext cx="290254" cy="1123477"/>
          </a:xfrm>
          <a:prstGeom prst="upArrow">
            <a:avLst>
              <a:gd name="adj1" fmla="val 29642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B4518B8-2414-4814-9D11-B9723C1FFB17}"/>
              </a:ext>
            </a:extLst>
          </p:cNvPr>
          <p:cNvSpPr txBox="1"/>
          <p:nvPr/>
        </p:nvSpPr>
        <p:spPr>
          <a:xfrm>
            <a:off x="4495782" y="3164913"/>
            <a:ext cx="4363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不同期刊间费用存在差异。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更多文章处理费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(APC)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相关信息，请见：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https://open.ieee.org/index.php/for-authors/article-processing-charges/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C07062-6D96-4D2D-8351-B38C94252B9C}"/>
              </a:ext>
            </a:extLst>
          </p:cNvPr>
          <p:cNvSpPr txBox="1"/>
          <p:nvPr/>
        </p:nvSpPr>
        <p:spPr>
          <a:xfrm>
            <a:off x="3831771" y="113675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期刊投稿的作者，将在投稿阶段被要求接受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条款和费用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2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5"/>
          <a:stretch/>
        </p:blipFill>
        <p:spPr>
          <a:xfrm>
            <a:off x="566746" y="896839"/>
            <a:ext cx="4142758" cy="402814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04355" y="2317834"/>
            <a:ext cx="2781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混合期刊投稿时，不会在投稿阶段要求选择是否进行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DC96C3-048F-4C9E-8CA5-FF5E5FB2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613"/>
            <a:ext cx="8229600" cy="507831"/>
          </a:xfrm>
        </p:spPr>
        <p:txBody>
          <a:bodyPr/>
          <a:lstStyle/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混合期刊</a:t>
            </a:r>
            <a:endParaRPr lang="en-US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6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5B9216C0-306D-A8DF-EF09-C1A8564B5A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66875" r="12514"/>
          <a:stretch/>
        </p:blipFill>
        <p:spPr>
          <a:xfrm>
            <a:off x="457198" y="791473"/>
            <a:ext cx="7923155" cy="353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005" y="4102522"/>
            <a:ext cx="837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混合期刊投稿的作者，只有稿件被录用后才会被问及 是否选择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2DDED6-AC8A-490B-A1D6-D955D307AB73}"/>
              </a:ext>
            </a:extLst>
          </p:cNvPr>
          <p:cNvSpPr txBox="1">
            <a:spLocks/>
          </p:cNvSpPr>
          <p:nvPr/>
        </p:nvSpPr>
        <p:spPr>
          <a:xfrm>
            <a:off x="303976" y="328613"/>
            <a:ext cx="8229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altLang="en-US" sz="3000" b="1" i="0" kern="12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en-US" altLang="zh-CN" sz="2800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混合期刊</a:t>
            </a:r>
          </a:p>
        </p:txBody>
      </p:sp>
    </p:spTree>
    <p:extLst>
      <p:ext uri="{BB962C8B-B14F-4D97-AF65-F5344CB8AC3E}">
        <p14:creationId xmlns:p14="http://schemas.microsoft.com/office/powerpoint/2010/main" val="25963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 descr="Logo, company name&#10;&#10;Description automatically generated">
            <a:extLst>
              <a:ext uri="{FF2B5EF4-FFF2-40B4-BE49-F238E27FC236}">
                <a16:creationId xmlns:a16="http://schemas.microsoft.com/office/drawing/2014/main" id="{7FA90866-3503-489F-AD80-36A897E09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34" y="1524050"/>
            <a:ext cx="1275518" cy="1145097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6323359-C61C-4856-BF1A-FF577B388F56}"/>
              </a:ext>
            </a:extLst>
          </p:cNvPr>
          <p:cNvGrpSpPr/>
          <p:nvPr/>
        </p:nvGrpSpPr>
        <p:grpSpPr>
          <a:xfrm>
            <a:off x="785240" y="1250021"/>
            <a:ext cx="7498131" cy="1693163"/>
            <a:chOff x="944673" y="1375663"/>
            <a:chExt cx="10302654" cy="2364509"/>
          </a:xfrm>
          <a:gradFill>
            <a:gsLst>
              <a:gs pos="91000">
                <a:srgbClr val="F4A61D"/>
              </a:gs>
              <a:gs pos="50000">
                <a:srgbClr val="D9126B"/>
              </a:gs>
              <a:gs pos="25000">
                <a:srgbClr val="854D82"/>
              </a:gs>
              <a:gs pos="0">
                <a:srgbClr val="013D4D">
                  <a:lumMod val="75000"/>
                  <a:lumOff val="25000"/>
                </a:srgbClr>
              </a:gs>
              <a:gs pos="100000">
                <a:srgbClr val="FFD123"/>
              </a:gs>
            </a:gsLst>
            <a:lin ang="600000" scaled="0"/>
          </a:gradFill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EFB7D68-16CE-4332-95D1-B8ABDAEB4108}"/>
                </a:ext>
              </a:extLst>
            </p:cNvPr>
            <p:cNvSpPr/>
            <p:nvPr/>
          </p:nvSpPr>
          <p:spPr>
            <a:xfrm>
              <a:off x="94467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5963 w 2497282"/>
                <a:gd name="connsiteY3" fmla="*/ 320606 h 2364509"/>
                <a:gd name="connsiteX4" fmla="*/ 1985963 w 2497282"/>
                <a:gd name="connsiteY4" fmla="*/ 651813 h 2364509"/>
                <a:gd name="connsiteX5" fmla="*/ 1985818 w 2497282"/>
                <a:gd name="connsiteY5" fmla="*/ 652531 h 2364509"/>
                <a:gd name="connsiteX6" fmla="*/ 1985818 w 2497282"/>
                <a:gd name="connsiteY6" fmla="*/ 657949 h 2364509"/>
                <a:gd name="connsiteX7" fmla="*/ 1984724 w 2497282"/>
                <a:gd name="connsiteY7" fmla="*/ 657949 h 2364509"/>
                <a:gd name="connsiteX8" fmla="*/ 1980349 w 2497282"/>
                <a:gd name="connsiteY8" fmla="*/ 679620 h 2364509"/>
                <a:gd name="connsiteX9" fmla="*/ 1914525 w 2497282"/>
                <a:gd name="connsiteY9" fmla="*/ 723251 h 2364509"/>
                <a:gd name="connsiteX10" fmla="*/ 1848701 w 2497282"/>
                <a:gd name="connsiteY10" fmla="*/ 679620 h 2364509"/>
                <a:gd name="connsiteX11" fmla="*/ 1844326 w 2497282"/>
                <a:gd name="connsiteY11" fmla="*/ 657949 h 2364509"/>
                <a:gd name="connsiteX12" fmla="*/ 1842311 w 2497282"/>
                <a:gd name="connsiteY12" fmla="*/ 657949 h 2364509"/>
                <a:gd name="connsiteX13" fmla="*/ 1842311 w 2497282"/>
                <a:gd name="connsiteY13" fmla="*/ 380114 h 2364509"/>
                <a:gd name="connsiteX14" fmla="*/ 1633069 w 2497282"/>
                <a:gd name="connsiteY14" fmla="*/ 170872 h 2364509"/>
                <a:gd name="connsiteX15" fmla="*/ 352748 w 2497282"/>
                <a:gd name="connsiteY15" fmla="*/ 170872 h 2364509"/>
                <a:gd name="connsiteX16" fmla="*/ 143506 w 2497282"/>
                <a:gd name="connsiteY16" fmla="*/ 380114 h 2364509"/>
                <a:gd name="connsiteX17" fmla="*/ 143506 w 2497282"/>
                <a:gd name="connsiteY17" fmla="*/ 1984393 h 2364509"/>
                <a:gd name="connsiteX18" fmla="*/ 352748 w 2497282"/>
                <a:gd name="connsiteY18" fmla="*/ 2193635 h 2364509"/>
                <a:gd name="connsiteX19" fmla="*/ 1633069 w 2497282"/>
                <a:gd name="connsiteY19" fmla="*/ 2193635 h 2364509"/>
                <a:gd name="connsiteX20" fmla="*/ 1842311 w 2497282"/>
                <a:gd name="connsiteY20" fmla="*/ 1984393 h 2364509"/>
                <a:gd name="connsiteX21" fmla="*/ 1842311 w 2497282"/>
                <a:gd name="connsiteY21" fmla="*/ 1799217 h 2364509"/>
                <a:gd name="connsiteX22" fmla="*/ 1841500 w 2497282"/>
                <a:gd name="connsiteY22" fmla="*/ 1799217 h 2364509"/>
                <a:gd name="connsiteX23" fmla="*/ 1841500 w 2497282"/>
                <a:gd name="connsiteY23" fmla="*/ 1208198 h 2364509"/>
                <a:gd name="connsiteX24" fmla="*/ 2128405 w 2497282"/>
                <a:gd name="connsiteY24" fmla="*/ 921293 h 2364509"/>
                <a:gd name="connsiteX25" fmla="*/ 2333337 w 2497282"/>
                <a:gd name="connsiteY25" fmla="*/ 921294 h 2364509"/>
                <a:gd name="connsiteX26" fmla="*/ 2333337 w 2497282"/>
                <a:gd name="connsiteY26" fmla="*/ 829399 h 2364509"/>
                <a:gd name="connsiteX27" fmla="*/ 2497282 w 2497282"/>
                <a:gd name="connsiteY27" fmla="*/ 993345 h 2364509"/>
                <a:gd name="connsiteX28" fmla="*/ 2333337 w 2497282"/>
                <a:gd name="connsiteY28" fmla="*/ 1157290 h 2364509"/>
                <a:gd name="connsiteX29" fmla="*/ 2333337 w 2497282"/>
                <a:gd name="connsiteY29" fmla="*/ 1065395 h 2364509"/>
                <a:gd name="connsiteX30" fmla="*/ 2128405 w 2497282"/>
                <a:gd name="connsiteY30" fmla="*/ 1065395 h 2364509"/>
                <a:gd name="connsiteX31" fmla="*/ 1985602 w 2497282"/>
                <a:gd name="connsiteY31" fmla="*/ 1208198 h 2364509"/>
                <a:gd name="connsiteX32" fmla="*/ 1985602 w 2497282"/>
                <a:gd name="connsiteY32" fmla="*/ 1546949 h 2364509"/>
                <a:gd name="connsiteX33" fmla="*/ 1985818 w 2497282"/>
                <a:gd name="connsiteY33" fmla="*/ 1546949 h 2364509"/>
                <a:gd name="connsiteX34" fmla="*/ 1985818 w 2497282"/>
                <a:gd name="connsiteY34" fmla="*/ 2033533 h 2364509"/>
                <a:gd name="connsiteX35" fmla="*/ 1654842 w 2497282"/>
                <a:gd name="connsiteY35" fmla="*/ 2364509 h 2364509"/>
                <a:gd name="connsiteX36" fmla="*/ 330976 w 2497282"/>
                <a:gd name="connsiteY36" fmla="*/ 2364509 h 2364509"/>
                <a:gd name="connsiteX37" fmla="*/ 0 w 2497282"/>
                <a:gd name="connsiteY37" fmla="*/ 2033533 h 2364509"/>
                <a:gd name="connsiteX38" fmla="*/ 0 w 2497282"/>
                <a:gd name="connsiteY38" fmla="*/ 330976 h 2364509"/>
                <a:gd name="connsiteX39" fmla="*/ 330976 w 2497282"/>
                <a:gd name="connsiteY39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3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2B8CED8-9A5C-4599-8F37-EFF7E69C4E4F}"/>
                </a:ext>
              </a:extLst>
            </p:cNvPr>
            <p:cNvSpPr/>
            <p:nvPr/>
          </p:nvSpPr>
          <p:spPr>
            <a:xfrm>
              <a:off x="371690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5963 w 2497282"/>
                <a:gd name="connsiteY3" fmla="*/ 320606 h 2364509"/>
                <a:gd name="connsiteX4" fmla="*/ 1985963 w 2497282"/>
                <a:gd name="connsiteY4" fmla="*/ 651813 h 2364509"/>
                <a:gd name="connsiteX5" fmla="*/ 1985818 w 2497282"/>
                <a:gd name="connsiteY5" fmla="*/ 652531 h 2364509"/>
                <a:gd name="connsiteX6" fmla="*/ 1985818 w 2497282"/>
                <a:gd name="connsiteY6" fmla="*/ 657949 h 2364509"/>
                <a:gd name="connsiteX7" fmla="*/ 1984724 w 2497282"/>
                <a:gd name="connsiteY7" fmla="*/ 657949 h 2364509"/>
                <a:gd name="connsiteX8" fmla="*/ 1980349 w 2497282"/>
                <a:gd name="connsiteY8" fmla="*/ 679620 h 2364509"/>
                <a:gd name="connsiteX9" fmla="*/ 1914525 w 2497282"/>
                <a:gd name="connsiteY9" fmla="*/ 723251 h 2364509"/>
                <a:gd name="connsiteX10" fmla="*/ 1848701 w 2497282"/>
                <a:gd name="connsiteY10" fmla="*/ 679620 h 2364509"/>
                <a:gd name="connsiteX11" fmla="*/ 1844326 w 2497282"/>
                <a:gd name="connsiteY11" fmla="*/ 657949 h 2364509"/>
                <a:gd name="connsiteX12" fmla="*/ 1842311 w 2497282"/>
                <a:gd name="connsiteY12" fmla="*/ 657949 h 2364509"/>
                <a:gd name="connsiteX13" fmla="*/ 1842311 w 2497282"/>
                <a:gd name="connsiteY13" fmla="*/ 380114 h 2364509"/>
                <a:gd name="connsiteX14" fmla="*/ 1633069 w 2497282"/>
                <a:gd name="connsiteY14" fmla="*/ 170872 h 2364509"/>
                <a:gd name="connsiteX15" fmla="*/ 352748 w 2497282"/>
                <a:gd name="connsiteY15" fmla="*/ 170872 h 2364509"/>
                <a:gd name="connsiteX16" fmla="*/ 143506 w 2497282"/>
                <a:gd name="connsiteY16" fmla="*/ 380114 h 2364509"/>
                <a:gd name="connsiteX17" fmla="*/ 143506 w 2497282"/>
                <a:gd name="connsiteY17" fmla="*/ 1984393 h 2364509"/>
                <a:gd name="connsiteX18" fmla="*/ 352748 w 2497282"/>
                <a:gd name="connsiteY18" fmla="*/ 2193635 h 2364509"/>
                <a:gd name="connsiteX19" fmla="*/ 1633069 w 2497282"/>
                <a:gd name="connsiteY19" fmla="*/ 2193635 h 2364509"/>
                <a:gd name="connsiteX20" fmla="*/ 1842311 w 2497282"/>
                <a:gd name="connsiteY20" fmla="*/ 1984393 h 2364509"/>
                <a:gd name="connsiteX21" fmla="*/ 1842311 w 2497282"/>
                <a:gd name="connsiteY21" fmla="*/ 1799217 h 2364509"/>
                <a:gd name="connsiteX22" fmla="*/ 1841500 w 2497282"/>
                <a:gd name="connsiteY22" fmla="*/ 1799217 h 2364509"/>
                <a:gd name="connsiteX23" fmla="*/ 1841500 w 2497282"/>
                <a:gd name="connsiteY23" fmla="*/ 1208198 h 2364509"/>
                <a:gd name="connsiteX24" fmla="*/ 2128405 w 2497282"/>
                <a:gd name="connsiteY24" fmla="*/ 921293 h 2364509"/>
                <a:gd name="connsiteX25" fmla="*/ 2333337 w 2497282"/>
                <a:gd name="connsiteY25" fmla="*/ 921294 h 2364509"/>
                <a:gd name="connsiteX26" fmla="*/ 2333337 w 2497282"/>
                <a:gd name="connsiteY26" fmla="*/ 829399 h 2364509"/>
                <a:gd name="connsiteX27" fmla="*/ 2497282 w 2497282"/>
                <a:gd name="connsiteY27" fmla="*/ 993345 h 2364509"/>
                <a:gd name="connsiteX28" fmla="*/ 2333337 w 2497282"/>
                <a:gd name="connsiteY28" fmla="*/ 1157290 h 2364509"/>
                <a:gd name="connsiteX29" fmla="*/ 2333337 w 2497282"/>
                <a:gd name="connsiteY29" fmla="*/ 1065395 h 2364509"/>
                <a:gd name="connsiteX30" fmla="*/ 2128405 w 2497282"/>
                <a:gd name="connsiteY30" fmla="*/ 1065395 h 2364509"/>
                <a:gd name="connsiteX31" fmla="*/ 1985602 w 2497282"/>
                <a:gd name="connsiteY31" fmla="*/ 1208198 h 2364509"/>
                <a:gd name="connsiteX32" fmla="*/ 1985602 w 2497282"/>
                <a:gd name="connsiteY32" fmla="*/ 1546949 h 2364509"/>
                <a:gd name="connsiteX33" fmla="*/ 1985818 w 2497282"/>
                <a:gd name="connsiteY33" fmla="*/ 1546949 h 2364509"/>
                <a:gd name="connsiteX34" fmla="*/ 1985818 w 2497282"/>
                <a:gd name="connsiteY34" fmla="*/ 2033533 h 2364509"/>
                <a:gd name="connsiteX35" fmla="*/ 1654842 w 2497282"/>
                <a:gd name="connsiteY35" fmla="*/ 2364509 h 2364509"/>
                <a:gd name="connsiteX36" fmla="*/ 330976 w 2497282"/>
                <a:gd name="connsiteY36" fmla="*/ 2364509 h 2364509"/>
                <a:gd name="connsiteX37" fmla="*/ 0 w 2497282"/>
                <a:gd name="connsiteY37" fmla="*/ 2033533 h 2364509"/>
                <a:gd name="connsiteX38" fmla="*/ 0 w 2497282"/>
                <a:gd name="connsiteY38" fmla="*/ 330976 h 2364509"/>
                <a:gd name="connsiteX39" fmla="*/ 330976 w 2497282"/>
                <a:gd name="connsiteY39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3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95A6D35-BD1D-4FD1-84E6-39C0414FA518}"/>
                </a:ext>
              </a:extLst>
            </p:cNvPr>
            <p:cNvSpPr/>
            <p:nvPr/>
          </p:nvSpPr>
          <p:spPr>
            <a:xfrm>
              <a:off x="648913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5963 w 2497282"/>
                <a:gd name="connsiteY3" fmla="*/ 320606 h 2364509"/>
                <a:gd name="connsiteX4" fmla="*/ 1985963 w 2497282"/>
                <a:gd name="connsiteY4" fmla="*/ 651813 h 2364509"/>
                <a:gd name="connsiteX5" fmla="*/ 1985818 w 2497282"/>
                <a:gd name="connsiteY5" fmla="*/ 652531 h 2364509"/>
                <a:gd name="connsiteX6" fmla="*/ 1985818 w 2497282"/>
                <a:gd name="connsiteY6" fmla="*/ 657949 h 2364509"/>
                <a:gd name="connsiteX7" fmla="*/ 1984724 w 2497282"/>
                <a:gd name="connsiteY7" fmla="*/ 657949 h 2364509"/>
                <a:gd name="connsiteX8" fmla="*/ 1980349 w 2497282"/>
                <a:gd name="connsiteY8" fmla="*/ 679620 h 2364509"/>
                <a:gd name="connsiteX9" fmla="*/ 1914525 w 2497282"/>
                <a:gd name="connsiteY9" fmla="*/ 723251 h 2364509"/>
                <a:gd name="connsiteX10" fmla="*/ 1848701 w 2497282"/>
                <a:gd name="connsiteY10" fmla="*/ 679620 h 2364509"/>
                <a:gd name="connsiteX11" fmla="*/ 1844326 w 2497282"/>
                <a:gd name="connsiteY11" fmla="*/ 657949 h 2364509"/>
                <a:gd name="connsiteX12" fmla="*/ 1842311 w 2497282"/>
                <a:gd name="connsiteY12" fmla="*/ 657949 h 2364509"/>
                <a:gd name="connsiteX13" fmla="*/ 1842311 w 2497282"/>
                <a:gd name="connsiteY13" fmla="*/ 380114 h 2364509"/>
                <a:gd name="connsiteX14" fmla="*/ 1633069 w 2497282"/>
                <a:gd name="connsiteY14" fmla="*/ 170872 h 2364509"/>
                <a:gd name="connsiteX15" fmla="*/ 352748 w 2497282"/>
                <a:gd name="connsiteY15" fmla="*/ 170872 h 2364509"/>
                <a:gd name="connsiteX16" fmla="*/ 143506 w 2497282"/>
                <a:gd name="connsiteY16" fmla="*/ 380114 h 2364509"/>
                <a:gd name="connsiteX17" fmla="*/ 143506 w 2497282"/>
                <a:gd name="connsiteY17" fmla="*/ 1984393 h 2364509"/>
                <a:gd name="connsiteX18" fmla="*/ 352748 w 2497282"/>
                <a:gd name="connsiteY18" fmla="*/ 2193635 h 2364509"/>
                <a:gd name="connsiteX19" fmla="*/ 1633069 w 2497282"/>
                <a:gd name="connsiteY19" fmla="*/ 2193635 h 2364509"/>
                <a:gd name="connsiteX20" fmla="*/ 1842311 w 2497282"/>
                <a:gd name="connsiteY20" fmla="*/ 1984393 h 2364509"/>
                <a:gd name="connsiteX21" fmla="*/ 1842311 w 2497282"/>
                <a:gd name="connsiteY21" fmla="*/ 1799217 h 2364509"/>
                <a:gd name="connsiteX22" fmla="*/ 1841500 w 2497282"/>
                <a:gd name="connsiteY22" fmla="*/ 1799217 h 2364509"/>
                <a:gd name="connsiteX23" fmla="*/ 1841500 w 2497282"/>
                <a:gd name="connsiteY23" fmla="*/ 1208198 h 2364509"/>
                <a:gd name="connsiteX24" fmla="*/ 2128405 w 2497282"/>
                <a:gd name="connsiteY24" fmla="*/ 921293 h 2364509"/>
                <a:gd name="connsiteX25" fmla="*/ 2333337 w 2497282"/>
                <a:gd name="connsiteY25" fmla="*/ 921294 h 2364509"/>
                <a:gd name="connsiteX26" fmla="*/ 2333337 w 2497282"/>
                <a:gd name="connsiteY26" fmla="*/ 829399 h 2364509"/>
                <a:gd name="connsiteX27" fmla="*/ 2497282 w 2497282"/>
                <a:gd name="connsiteY27" fmla="*/ 993345 h 2364509"/>
                <a:gd name="connsiteX28" fmla="*/ 2333337 w 2497282"/>
                <a:gd name="connsiteY28" fmla="*/ 1157290 h 2364509"/>
                <a:gd name="connsiteX29" fmla="*/ 2333337 w 2497282"/>
                <a:gd name="connsiteY29" fmla="*/ 1065395 h 2364509"/>
                <a:gd name="connsiteX30" fmla="*/ 2128405 w 2497282"/>
                <a:gd name="connsiteY30" fmla="*/ 1065395 h 2364509"/>
                <a:gd name="connsiteX31" fmla="*/ 1985602 w 2497282"/>
                <a:gd name="connsiteY31" fmla="*/ 1208198 h 2364509"/>
                <a:gd name="connsiteX32" fmla="*/ 1985602 w 2497282"/>
                <a:gd name="connsiteY32" fmla="*/ 1546949 h 2364509"/>
                <a:gd name="connsiteX33" fmla="*/ 1985818 w 2497282"/>
                <a:gd name="connsiteY33" fmla="*/ 1546949 h 2364509"/>
                <a:gd name="connsiteX34" fmla="*/ 1985818 w 2497282"/>
                <a:gd name="connsiteY34" fmla="*/ 2033533 h 2364509"/>
                <a:gd name="connsiteX35" fmla="*/ 1654842 w 2497282"/>
                <a:gd name="connsiteY35" fmla="*/ 2364509 h 2364509"/>
                <a:gd name="connsiteX36" fmla="*/ 330976 w 2497282"/>
                <a:gd name="connsiteY36" fmla="*/ 2364509 h 2364509"/>
                <a:gd name="connsiteX37" fmla="*/ 0 w 2497282"/>
                <a:gd name="connsiteY37" fmla="*/ 2033533 h 2364509"/>
                <a:gd name="connsiteX38" fmla="*/ 0 w 2497282"/>
                <a:gd name="connsiteY38" fmla="*/ 330976 h 2364509"/>
                <a:gd name="connsiteX39" fmla="*/ 330976 w 2497282"/>
                <a:gd name="connsiteY39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3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F3C9233A-DFCF-4F85-8ABF-0551282244DE}"/>
                </a:ext>
              </a:extLst>
            </p:cNvPr>
            <p:cNvSpPr/>
            <p:nvPr/>
          </p:nvSpPr>
          <p:spPr>
            <a:xfrm rot="10800000" flipV="1">
              <a:off x="9261363" y="1375663"/>
              <a:ext cx="1985964" cy="2364509"/>
            </a:xfrm>
            <a:custGeom>
              <a:avLst/>
              <a:gdLst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34276 w 1985964"/>
                <a:gd name="connsiteY51" fmla="*/ 1725393 h 2364509"/>
                <a:gd name="connsiteX52" fmla="*/ 1842311 w 1985964"/>
                <a:gd name="connsiteY52" fmla="*/ 1725393 h 2364509"/>
                <a:gd name="connsiteX53" fmla="*/ 1842311 w 1985964"/>
                <a:gd name="connsiteY53" fmla="*/ 1984395 h 2364509"/>
                <a:gd name="connsiteX54" fmla="*/ 1838060 w 1985964"/>
                <a:gd name="connsiteY54" fmla="*/ 2026564 h 2364509"/>
                <a:gd name="connsiteX55" fmla="*/ 1838058 w 1985964"/>
                <a:gd name="connsiteY55" fmla="*/ 2026570 h 2364509"/>
                <a:gd name="connsiteX56" fmla="*/ 1818140 w 1985964"/>
                <a:gd name="connsiteY56" fmla="*/ 2077302 h 2364509"/>
                <a:gd name="connsiteX57" fmla="*/ 1792175 w 1985964"/>
                <a:gd name="connsiteY57" fmla="*/ 2115814 h 2364509"/>
                <a:gd name="connsiteX58" fmla="*/ 1773416 w 1985964"/>
                <a:gd name="connsiteY58" fmla="*/ 2137481 h 2364509"/>
                <a:gd name="connsiteX59" fmla="*/ 1731490 w 1985964"/>
                <a:gd name="connsiteY59" fmla="*/ 2165749 h 2364509"/>
                <a:gd name="connsiteX60" fmla="*/ 1709927 w 1985964"/>
                <a:gd name="connsiteY60" fmla="*/ 2178120 h 2364509"/>
                <a:gd name="connsiteX61" fmla="*/ 1633141 w 1985964"/>
                <a:gd name="connsiteY61" fmla="*/ 2193622 h 2364509"/>
                <a:gd name="connsiteX62" fmla="*/ 1633070 w 1985964"/>
                <a:gd name="connsiteY62" fmla="*/ 2193635 h 2364509"/>
                <a:gd name="connsiteX63" fmla="*/ 352749 w 1985964"/>
                <a:gd name="connsiteY63" fmla="*/ 2193635 h 2364509"/>
                <a:gd name="connsiteX64" fmla="*/ 143507 w 1985964"/>
                <a:gd name="connsiteY64" fmla="*/ 1984393 h 2364509"/>
                <a:gd name="connsiteX65" fmla="*/ 143507 w 1985964"/>
                <a:gd name="connsiteY65" fmla="*/ 380114 h 2364509"/>
                <a:gd name="connsiteX66" fmla="*/ 147758 w 1985964"/>
                <a:gd name="connsiteY66" fmla="*/ 337945 h 2364509"/>
                <a:gd name="connsiteX67" fmla="*/ 159950 w 1985964"/>
                <a:gd name="connsiteY67" fmla="*/ 298669 h 2364509"/>
                <a:gd name="connsiteX68" fmla="*/ 204792 w 1985964"/>
                <a:gd name="connsiteY68" fmla="*/ 232160 h 2364509"/>
                <a:gd name="connsiteX69" fmla="*/ 352748 w 1985964"/>
                <a:gd name="connsiteY69" fmla="*/ 170874 h 2364509"/>
                <a:gd name="connsiteX70" fmla="*/ 1633069 w 1985964"/>
                <a:gd name="connsiteY70" fmla="*/ 170874 h 2364509"/>
                <a:gd name="connsiteX71" fmla="*/ 1842311 w 1985964"/>
                <a:gd name="connsiteY71" fmla="*/ 380116 h 2364509"/>
                <a:gd name="connsiteX72" fmla="*/ 1842311 w 1985964"/>
                <a:gd name="connsiteY72" fmla="*/ 390533 h 2364509"/>
                <a:gd name="connsiteX73" fmla="*/ 1842312 w 1985964"/>
                <a:gd name="connsiteY73" fmla="*/ 390533 h 2364509"/>
                <a:gd name="connsiteX74" fmla="*/ 1842312 w 1985964"/>
                <a:gd name="connsiteY74" fmla="*/ 657949 h 2364509"/>
                <a:gd name="connsiteX75" fmla="*/ 1844327 w 1985964"/>
                <a:gd name="connsiteY75" fmla="*/ 657949 h 2364509"/>
                <a:gd name="connsiteX76" fmla="*/ 1848702 w 1985964"/>
                <a:gd name="connsiteY76" fmla="*/ 679620 h 2364509"/>
                <a:gd name="connsiteX77" fmla="*/ 1914526 w 1985964"/>
                <a:gd name="connsiteY77" fmla="*/ 723251 h 2364509"/>
                <a:gd name="connsiteX78" fmla="*/ 1980350 w 1985964"/>
                <a:gd name="connsiteY78" fmla="*/ 679620 h 2364509"/>
                <a:gd name="connsiteX79" fmla="*/ 1984725 w 1985964"/>
                <a:gd name="connsiteY79" fmla="*/ 657949 h 2364509"/>
                <a:gd name="connsiteX80" fmla="*/ 1985819 w 1985964"/>
                <a:gd name="connsiteY80" fmla="*/ 657949 h 2364509"/>
                <a:gd name="connsiteX81" fmla="*/ 1985819 w 1985964"/>
                <a:gd name="connsiteY81" fmla="*/ 652531 h 2364509"/>
                <a:gd name="connsiteX82" fmla="*/ 1985964 w 1985964"/>
                <a:gd name="connsiteY82" fmla="*/ 651813 h 2364509"/>
                <a:gd name="connsiteX83" fmla="*/ 1985964 w 1985964"/>
                <a:gd name="connsiteY83" fmla="*/ 320606 h 2364509"/>
                <a:gd name="connsiteX84" fmla="*/ 1979095 w 1985964"/>
                <a:gd name="connsiteY84" fmla="*/ 264273 h 2364509"/>
                <a:gd name="connsiteX85" fmla="*/ 1962862 w 1985964"/>
                <a:gd name="connsiteY85" fmla="*/ 209616 h 2364509"/>
                <a:gd name="connsiteX86" fmla="*/ 1960902 w 1985964"/>
                <a:gd name="connsiteY86" fmla="*/ 205670 h 2364509"/>
                <a:gd name="connsiteX87" fmla="*/ 1959808 w 1985964"/>
                <a:gd name="connsiteY87" fmla="*/ 202145 h 2364509"/>
                <a:gd name="connsiteX88" fmla="*/ 1952102 w 1985964"/>
                <a:gd name="connsiteY88" fmla="*/ 187947 h 2364509"/>
                <a:gd name="connsiteX89" fmla="*/ 1937903 w 1985964"/>
                <a:gd name="connsiteY89" fmla="*/ 159353 h 2364509"/>
                <a:gd name="connsiteX90" fmla="*/ 1932732 w 1985964"/>
                <a:gd name="connsiteY90" fmla="*/ 152262 h 2364509"/>
                <a:gd name="connsiteX91" fmla="*/ 1929292 w 1985964"/>
                <a:gd name="connsiteY91" fmla="*/ 145924 h 2364509"/>
                <a:gd name="connsiteX92" fmla="*/ 1919138 w 1985964"/>
                <a:gd name="connsiteY92" fmla="*/ 133617 h 2364509"/>
                <a:gd name="connsiteX93" fmla="*/ 1905110 w 1985964"/>
                <a:gd name="connsiteY93" fmla="*/ 114377 h 2364509"/>
                <a:gd name="connsiteX94" fmla="*/ 1895612 w 1985964"/>
                <a:gd name="connsiteY94" fmla="*/ 105103 h 2364509"/>
                <a:gd name="connsiteX95" fmla="*/ 1888877 w 1985964"/>
                <a:gd name="connsiteY95" fmla="*/ 96941 h 2364509"/>
                <a:gd name="connsiteX96" fmla="*/ 1878393 w 1985964"/>
                <a:gd name="connsiteY96" fmla="*/ 88290 h 2364509"/>
                <a:gd name="connsiteX97" fmla="*/ 1865375 w 1985964"/>
                <a:gd name="connsiteY97" fmla="*/ 75579 h 2364509"/>
                <a:gd name="connsiteX98" fmla="*/ 1857537 w 1985964"/>
                <a:gd name="connsiteY98" fmla="*/ 71082 h 2364509"/>
                <a:gd name="connsiteX99" fmla="*/ 1839894 w 1985964"/>
                <a:gd name="connsiteY99" fmla="*/ 56526 h 2364509"/>
                <a:gd name="connsiteX100" fmla="*/ 1783673 w 1985964"/>
                <a:gd name="connsiteY100" fmla="*/ 26010 h 2364509"/>
                <a:gd name="connsiteX101" fmla="*/ 1773433 w 1985964"/>
                <a:gd name="connsiteY101" fmla="*/ 22831 h 2364509"/>
                <a:gd name="connsiteX102" fmla="*/ 1768644 w 1985964"/>
                <a:gd name="connsiteY102" fmla="*/ 20084 h 2364509"/>
                <a:gd name="connsiteX103" fmla="*/ 1737353 w 1985964"/>
                <a:gd name="connsiteY103" fmla="*/ 11631 h 2364509"/>
                <a:gd name="connsiteX104" fmla="*/ 1721545 w 1985964"/>
                <a:gd name="connsiteY104" fmla="*/ 6724 h 2364509"/>
                <a:gd name="connsiteX105" fmla="*/ 1717783 w 1985964"/>
                <a:gd name="connsiteY105" fmla="*/ 6345 h 2364509"/>
                <a:gd name="connsiteX106" fmla="*/ 1713431 w 1985964"/>
                <a:gd name="connsiteY106" fmla="*/ 5170 h 2364509"/>
                <a:gd name="connsiteX107" fmla="*/ 1654843 w 1985964"/>
                <a:gd name="connsiteY107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34276 w 1985964"/>
                <a:gd name="connsiteY51" fmla="*/ 1725393 h 2364509"/>
                <a:gd name="connsiteX52" fmla="*/ 1842311 w 1985964"/>
                <a:gd name="connsiteY52" fmla="*/ 1984395 h 2364509"/>
                <a:gd name="connsiteX53" fmla="*/ 1838060 w 1985964"/>
                <a:gd name="connsiteY53" fmla="*/ 2026564 h 2364509"/>
                <a:gd name="connsiteX54" fmla="*/ 1838058 w 1985964"/>
                <a:gd name="connsiteY54" fmla="*/ 2026570 h 2364509"/>
                <a:gd name="connsiteX55" fmla="*/ 1818140 w 1985964"/>
                <a:gd name="connsiteY55" fmla="*/ 2077302 h 2364509"/>
                <a:gd name="connsiteX56" fmla="*/ 1792175 w 1985964"/>
                <a:gd name="connsiteY56" fmla="*/ 2115814 h 2364509"/>
                <a:gd name="connsiteX57" fmla="*/ 1773416 w 1985964"/>
                <a:gd name="connsiteY57" fmla="*/ 2137481 h 2364509"/>
                <a:gd name="connsiteX58" fmla="*/ 1731490 w 1985964"/>
                <a:gd name="connsiteY58" fmla="*/ 2165749 h 2364509"/>
                <a:gd name="connsiteX59" fmla="*/ 1709927 w 1985964"/>
                <a:gd name="connsiteY59" fmla="*/ 2178120 h 2364509"/>
                <a:gd name="connsiteX60" fmla="*/ 1633141 w 1985964"/>
                <a:gd name="connsiteY60" fmla="*/ 2193622 h 2364509"/>
                <a:gd name="connsiteX61" fmla="*/ 1633070 w 1985964"/>
                <a:gd name="connsiteY61" fmla="*/ 2193635 h 2364509"/>
                <a:gd name="connsiteX62" fmla="*/ 352749 w 1985964"/>
                <a:gd name="connsiteY62" fmla="*/ 2193635 h 2364509"/>
                <a:gd name="connsiteX63" fmla="*/ 143507 w 1985964"/>
                <a:gd name="connsiteY63" fmla="*/ 1984393 h 2364509"/>
                <a:gd name="connsiteX64" fmla="*/ 143507 w 1985964"/>
                <a:gd name="connsiteY64" fmla="*/ 380114 h 2364509"/>
                <a:gd name="connsiteX65" fmla="*/ 147758 w 1985964"/>
                <a:gd name="connsiteY65" fmla="*/ 337945 h 2364509"/>
                <a:gd name="connsiteX66" fmla="*/ 159950 w 1985964"/>
                <a:gd name="connsiteY66" fmla="*/ 298669 h 2364509"/>
                <a:gd name="connsiteX67" fmla="*/ 204792 w 1985964"/>
                <a:gd name="connsiteY67" fmla="*/ 232160 h 2364509"/>
                <a:gd name="connsiteX68" fmla="*/ 352748 w 1985964"/>
                <a:gd name="connsiteY68" fmla="*/ 170874 h 2364509"/>
                <a:gd name="connsiteX69" fmla="*/ 1633069 w 1985964"/>
                <a:gd name="connsiteY69" fmla="*/ 170874 h 2364509"/>
                <a:gd name="connsiteX70" fmla="*/ 1842311 w 1985964"/>
                <a:gd name="connsiteY70" fmla="*/ 380116 h 2364509"/>
                <a:gd name="connsiteX71" fmla="*/ 1842311 w 1985964"/>
                <a:gd name="connsiteY71" fmla="*/ 390533 h 2364509"/>
                <a:gd name="connsiteX72" fmla="*/ 1842312 w 1985964"/>
                <a:gd name="connsiteY72" fmla="*/ 390533 h 2364509"/>
                <a:gd name="connsiteX73" fmla="*/ 1842312 w 1985964"/>
                <a:gd name="connsiteY73" fmla="*/ 657949 h 2364509"/>
                <a:gd name="connsiteX74" fmla="*/ 1844327 w 1985964"/>
                <a:gd name="connsiteY74" fmla="*/ 657949 h 2364509"/>
                <a:gd name="connsiteX75" fmla="*/ 1848702 w 1985964"/>
                <a:gd name="connsiteY75" fmla="*/ 679620 h 2364509"/>
                <a:gd name="connsiteX76" fmla="*/ 1914526 w 1985964"/>
                <a:gd name="connsiteY76" fmla="*/ 723251 h 2364509"/>
                <a:gd name="connsiteX77" fmla="*/ 1980350 w 1985964"/>
                <a:gd name="connsiteY77" fmla="*/ 679620 h 2364509"/>
                <a:gd name="connsiteX78" fmla="*/ 1984725 w 1985964"/>
                <a:gd name="connsiteY78" fmla="*/ 657949 h 2364509"/>
                <a:gd name="connsiteX79" fmla="*/ 1985819 w 1985964"/>
                <a:gd name="connsiteY79" fmla="*/ 657949 h 2364509"/>
                <a:gd name="connsiteX80" fmla="*/ 1985819 w 1985964"/>
                <a:gd name="connsiteY80" fmla="*/ 652531 h 2364509"/>
                <a:gd name="connsiteX81" fmla="*/ 1985964 w 1985964"/>
                <a:gd name="connsiteY81" fmla="*/ 651813 h 2364509"/>
                <a:gd name="connsiteX82" fmla="*/ 1985964 w 1985964"/>
                <a:gd name="connsiteY82" fmla="*/ 320606 h 2364509"/>
                <a:gd name="connsiteX83" fmla="*/ 1979095 w 1985964"/>
                <a:gd name="connsiteY83" fmla="*/ 264273 h 2364509"/>
                <a:gd name="connsiteX84" fmla="*/ 1962862 w 1985964"/>
                <a:gd name="connsiteY84" fmla="*/ 209616 h 2364509"/>
                <a:gd name="connsiteX85" fmla="*/ 1960902 w 1985964"/>
                <a:gd name="connsiteY85" fmla="*/ 205670 h 2364509"/>
                <a:gd name="connsiteX86" fmla="*/ 1959808 w 1985964"/>
                <a:gd name="connsiteY86" fmla="*/ 202145 h 2364509"/>
                <a:gd name="connsiteX87" fmla="*/ 1952102 w 1985964"/>
                <a:gd name="connsiteY87" fmla="*/ 187947 h 2364509"/>
                <a:gd name="connsiteX88" fmla="*/ 1937903 w 1985964"/>
                <a:gd name="connsiteY88" fmla="*/ 159353 h 2364509"/>
                <a:gd name="connsiteX89" fmla="*/ 1932732 w 1985964"/>
                <a:gd name="connsiteY89" fmla="*/ 152262 h 2364509"/>
                <a:gd name="connsiteX90" fmla="*/ 1929292 w 1985964"/>
                <a:gd name="connsiteY90" fmla="*/ 145924 h 2364509"/>
                <a:gd name="connsiteX91" fmla="*/ 1919138 w 1985964"/>
                <a:gd name="connsiteY91" fmla="*/ 133617 h 2364509"/>
                <a:gd name="connsiteX92" fmla="*/ 1905110 w 1985964"/>
                <a:gd name="connsiteY92" fmla="*/ 114377 h 2364509"/>
                <a:gd name="connsiteX93" fmla="*/ 1895612 w 1985964"/>
                <a:gd name="connsiteY93" fmla="*/ 105103 h 2364509"/>
                <a:gd name="connsiteX94" fmla="*/ 1888877 w 1985964"/>
                <a:gd name="connsiteY94" fmla="*/ 96941 h 2364509"/>
                <a:gd name="connsiteX95" fmla="*/ 1878393 w 1985964"/>
                <a:gd name="connsiteY95" fmla="*/ 88290 h 2364509"/>
                <a:gd name="connsiteX96" fmla="*/ 1865375 w 1985964"/>
                <a:gd name="connsiteY96" fmla="*/ 75579 h 2364509"/>
                <a:gd name="connsiteX97" fmla="*/ 1857537 w 1985964"/>
                <a:gd name="connsiteY97" fmla="*/ 71082 h 2364509"/>
                <a:gd name="connsiteX98" fmla="*/ 1839894 w 1985964"/>
                <a:gd name="connsiteY98" fmla="*/ 56526 h 2364509"/>
                <a:gd name="connsiteX99" fmla="*/ 1783673 w 1985964"/>
                <a:gd name="connsiteY99" fmla="*/ 26010 h 2364509"/>
                <a:gd name="connsiteX100" fmla="*/ 1773433 w 1985964"/>
                <a:gd name="connsiteY100" fmla="*/ 22831 h 2364509"/>
                <a:gd name="connsiteX101" fmla="*/ 1768644 w 1985964"/>
                <a:gd name="connsiteY101" fmla="*/ 20084 h 2364509"/>
                <a:gd name="connsiteX102" fmla="*/ 1737353 w 1985964"/>
                <a:gd name="connsiteY102" fmla="*/ 11631 h 2364509"/>
                <a:gd name="connsiteX103" fmla="*/ 1721545 w 1985964"/>
                <a:gd name="connsiteY103" fmla="*/ 6724 h 2364509"/>
                <a:gd name="connsiteX104" fmla="*/ 1717783 w 1985964"/>
                <a:gd name="connsiteY104" fmla="*/ 6345 h 2364509"/>
                <a:gd name="connsiteX105" fmla="*/ 1713431 w 1985964"/>
                <a:gd name="connsiteY105" fmla="*/ 5170 h 2364509"/>
                <a:gd name="connsiteX106" fmla="*/ 1654843 w 1985964"/>
                <a:gd name="connsiteY106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42311 w 1985964"/>
                <a:gd name="connsiteY51" fmla="*/ 1984395 h 2364509"/>
                <a:gd name="connsiteX52" fmla="*/ 1838060 w 1985964"/>
                <a:gd name="connsiteY52" fmla="*/ 2026564 h 2364509"/>
                <a:gd name="connsiteX53" fmla="*/ 1838058 w 1985964"/>
                <a:gd name="connsiteY53" fmla="*/ 2026570 h 2364509"/>
                <a:gd name="connsiteX54" fmla="*/ 1818140 w 1985964"/>
                <a:gd name="connsiteY54" fmla="*/ 2077302 h 2364509"/>
                <a:gd name="connsiteX55" fmla="*/ 1792175 w 1985964"/>
                <a:gd name="connsiteY55" fmla="*/ 2115814 h 2364509"/>
                <a:gd name="connsiteX56" fmla="*/ 1773416 w 1985964"/>
                <a:gd name="connsiteY56" fmla="*/ 2137481 h 2364509"/>
                <a:gd name="connsiteX57" fmla="*/ 1731490 w 1985964"/>
                <a:gd name="connsiteY57" fmla="*/ 2165749 h 2364509"/>
                <a:gd name="connsiteX58" fmla="*/ 1709927 w 1985964"/>
                <a:gd name="connsiteY58" fmla="*/ 2178120 h 2364509"/>
                <a:gd name="connsiteX59" fmla="*/ 1633141 w 1985964"/>
                <a:gd name="connsiteY59" fmla="*/ 2193622 h 2364509"/>
                <a:gd name="connsiteX60" fmla="*/ 1633070 w 1985964"/>
                <a:gd name="connsiteY60" fmla="*/ 2193635 h 2364509"/>
                <a:gd name="connsiteX61" fmla="*/ 352749 w 1985964"/>
                <a:gd name="connsiteY61" fmla="*/ 2193635 h 2364509"/>
                <a:gd name="connsiteX62" fmla="*/ 143507 w 1985964"/>
                <a:gd name="connsiteY62" fmla="*/ 1984393 h 2364509"/>
                <a:gd name="connsiteX63" fmla="*/ 143507 w 1985964"/>
                <a:gd name="connsiteY63" fmla="*/ 380114 h 2364509"/>
                <a:gd name="connsiteX64" fmla="*/ 147758 w 1985964"/>
                <a:gd name="connsiteY64" fmla="*/ 337945 h 2364509"/>
                <a:gd name="connsiteX65" fmla="*/ 159950 w 1985964"/>
                <a:gd name="connsiteY65" fmla="*/ 298669 h 2364509"/>
                <a:gd name="connsiteX66" fmla="*/ 204792 w 1985964"/>
                <a:gd name="connsiteY66" fmla="*/ 232160 h 2364509"/>
                <a:gd name="connsiteX67" fmla="*/ 352748 w 1985964"/>
                <a:gd name="connsiteY67" fmla="*/ 170874 h 2364509"/>
                <a:gd name="connsiteX68" fmla="*/ 1633069 w 1985964"/>
                <a:gd name="connsiteY68" fmla="*/ 170874 h 2364509"/>
                <a:gd name="connsiteX69" fmla="*/ 1842311 w 1985964"/>
                <a:gd name="connsiteY69" fmla="*/ 380116 h 2364509"/>
                <a:gd name="connsiteX70" fmla="*/ 1842311 w 1985964"/>
                <a:gd name="connsiteY70" fmla="*/ 390533 h 2364509"/>
                <a:gd name="connsiteX71" fmla="*/ 1842312 w 1985964"/>
                <a:gd name="connsiteY71" fmla="*/ 390533 h 2364509"/>
                <a:gd name="connsiteX72" fmla="*/ 1842312 w 1985964"/>
                <a:gd name="connsiteY72" fmla="*/ 657949 h 2364509"/>
                <a:gd name="connsiteX73" fmla="*/ 1844327 w 1985964"/>
                <a:gd name="connsiteY73" fmla="*/ 657949 h 2364509"/>
                <a:gd name="connsiteX74" fmla="*/ 1848702 w 1985964"/>
                <a:gd name="connsiteY74" fmla="*/ 679620 h 2364509"/>
                <a:gd name="connsiteX75" fmla="*/ 1914526 w 1985964"/>
                <a:gd name="connsiteY75" fmla="*/ 723251 h 2364509"/>
                <a:gd name="connsiteX76" fmla="*/ 1980350 w 1985964"/>
                <a:gd name="connsiteY76" fmla="*/ 679620 h 2364509"/>
                <a:gd name="connsiteX77" fmla="*/ 1984725 w 1985964"/>
                <a:gd name="connsiteY77" fmla="*/ 657949 h 2364509"/>
                <a:gd name="connsiteX78" fmla="*/ 1985819 w 1985964"/>
                <a:gd name="connsiteY78" fmla="*/ 657949 h 2364509"/>
                <a:gd name="connsiteX79" fmla="*/ 1985819 w 1985964"/>
                <a:gd name="connsiteY79" fmla="*/ 652531 h 2364509"/>
                <a:gd name="connsiteX80" fmla="*/ 1985964 w 1985964"/>
                <a:gd name="connsiteY80" fmla="*/ 651813 h 2364509"/>
                <a:gd name="connsiteX81" fmla="*/ 1985964 w 1985964"/>
                <a:gd name="connsiteY81" fmla="*/ 320606 h 2364509"/>
                <a:gd name="connsiteX82" fmla="*/ 1979095 w 1985964"/>
                <a:gd name="connsiteY82" fmla="*/ 264273 h 2364509"/>
                <a:gd name="connsiteX83" fmla="*/ 1962862 w 1985964"/>
                <a:gd name="connsiteY83" fmla="*/ 209616 h 2364509"/>
                <a:gd name="connsiteX84" fmla="*/ 1960902 w 1985964"/>
                <a:gd name="connsiteY84" fmla="*/ 205670 h 2364509"/>
                <a:gd name="connsiteX85" fmla="*/ 1959808 w 1985964"/>
                <a:gd name="connsiteY85" fmla="*/ 202145 h 2364509"/>
                <a:gd name="connsiteX86" fmla="*/ 1952102 w 1985964"/>
                <a:gd name="connsiteY86" fmla="*/ 187947 h 2364509"/>
                <a:gd name="connsiteX87" fmla="*/ 1937903 w 1985964"/>
                <a:gd name="connsiteY87" fmla="*/ 159353 h 2364509"/>
                <a:gd name="connsiteX88" fmla="*/ 1932732 w 1985964"/>
                <a:gd name="connsiteY88" fmla="*/ 152262 h 2364509"/>
                <a:gd name="connsiteX89" fmla="*/ 1929292 w 1985964"/>
                <a:gd name="connsiteY89" fmla="*/ 145924 h 2364509"/>
                <a:gd name="connsiteX90" fmla="*/ 1919138 w 1985964"/>
                <a:gd name="connsiteY90" fmla="*/ 133617 h 2364509"/>
                <a:gd name="connsiteX91" fmla="*/ 1905110 w 1985964"/>
                <a:gd name="connsiteY91" fmla="*/ 114377 h 2364509"/>
                <a:gd name="connsiteX92" fmla="*/ 1895612 w 1985964"/>
                <a:gd name="connsiteY92" fmla="*/ 105103 h 2364509"/>
                <a:gd name="connsiteX93" fmla="*/ 1888877 w 1985964"/>
                <a:gd name="connsiteY93" fmla="*/ 96941 h 2364509"/>
                <a:gd name="connsiteX94" fmla="*/ 1878393 w 1985964"/>
                <a:gd name="connsiteY94" fmla="*/ 88290 h 2364509"/>
                <a:gd name="connsiteX95" fmla="*/ 1865375 w 1985964"/>
                <a:gd name="connsiteY95" fmla="*/ 75579 h 2364509"/>
                <a:gd name="connsiteX96" fmla="*/ 1857537 w 1985964"/>
                <a:gd name="connsiteY96" fmla="*/ 71082 h 2364509"/>
                <a:gd name="connsiteX97" fmla="*/ 1839894 w 1985964"/>
                <a:gd name="connsiteY97" fmla="*/ 56526 h 2364509"/>
                <a:gd name="connsiteX98" fmla="*/ 1783673 w 1985964"/>
                <a:gd name="connsiteY98" fmla="*/ 26010 h 2364509"/>
                <a:gd name="connsiteX99" fmla="*/ 1773433 w 1985964"/>
                <a:gd name="connsiteY99" fmla="*/ 22831 h 2364509"/>
                <a:gd name="connsiteX100" fmla="*/ 1768644 w 1985964"/>
                <a:gd name="connsiteY100" fmla="*/ 20084 h 2364509"/>
                <a:gd name="connsiteX101" fmla="*/ 1737353 w 1985964"/>
                <a:gd name="connsiteY101" fmla="*/ 11631 h 2364509"/>
                <a:gd name="connsiteX102" fmla="*/ 1721545 w 1985964"/>
                <a:gd name="connsiteY102" fmla="*/ 6724 h 2364509"/>
                <a:gd name="connsiteX103" fmla="*/ 1717783 w 1985964"/>
                <a:gd name="connsiteY103" fmla="*/ 6345 h 2364509"/>
                <a:gd name="connsiteX104" fmla="*/ 1713431 w 1985964"/>
                <a:gd name="connsiteY104" fmla="*/ 5170 h 2364509"/>
                <a:gd name="connsiteX105" fmla="*/ 1654843 w 1985964"/>
                <a:gd name="connsiteY105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42311 w 1985964"/>
                <a:gd name="connsiteY50" fmla="*/ 1984395 h 2364509"/>
                <a:gd name="connsiteX51" fmla="*/ 1838060 w 1985964"/>
                <a:gd name="connsiteY51" fmla="*/ 2026564 h 2364509"/>
                <a:gd name="connsiteX52" fmla="*/ 1838058 w 1985964"/>
                <a:gd name="connsiteY52" fmla="*/ 2026570 h 2364509"/>
                <a:gd name="connsiteX53" fmla="*/ 1818140 w 1985964"/>
                <a:gd name="connsiteY53" fmla="*/ 2077302 h 2364509"/>
                <a:gd name="connsiteX54" fmla="*/ 1792175 w 1985964"/>
                <a:gd name="connsiteY54" fmla="*/ 2115814 h 2364509"/>
                <a:gd name="connsiteX55" fmla="*/ 1773416 w 1985964"/>
                <a:gd name="connsiteY55" fmla="*/ 2137481 h 2364509"/>
                <a:gd name="connsiteX56" fmla="*/ 1731490 w 1985964"/>
                <a:gd name="connsiteY56" fmla="*/ 2165749 h 2364509"/>
                <a:gd name="connsiteX57" fmla="*/ 1709927 w 1985964"/>
                <a:gd name="connsiteY57" fmla="*/ 2178120 h 2364509"/>
                <a:gd name="connsiteX58" fmla="*/ 1633141 w 1985964"/>
                <a:gd name="connsiteY58" fmla="*/ 2193622 h 2364509"/>
                <a:gd name="connsiteX59" fmla="*/ 1633070 w 1985964"/>
                <a:gd name="connsiteY59" fmla="*/ 2193635 h 2364509"/>
                <a:gd name="connsiteX60" fmla="*/ 352749 w 1985964"/>
                <a:gd name="connsiteY60" fmla="*/ 2193635 h 2364509"/>
                <a:gd name="connsiteX61" fmla="*/ 143507 w 1985964"/>
                <a:gd name="connsiteY61" fmla="*/ 1984393 h 2364509"/>
                <a:gd name="connsiteX62" fmla="*/ 143507 w 1985964"/>
                <a:gd name="connsiteY62" fmla="*/ 380114 h 2364509"/>
                <a:gd name="connsiteX63" fmla="*/ 147758 w 1985964"/>
                <a:gd name="connsiteY63" fmla="*/ 337945 h 2364509"/>
                <a:gd name="connsiteX64" fmla="*/ 159950 w 1985964"/>
                <a:gd name="connsiteY64" fmla="*/ 298669 h 2364509"/>
                <a:gd name="connsiteX65" fmla="*/ 204792 w 1985964"/>
                <a:gd name="connsiteY65" fmla="*/ 232160 h 2364509"/>
                <a:gd name="connsiteX66" fmla="*/ 352748 w 1985964"/>
                <a:gd name="connsiteY66" fmla="*/ 170874 h 2364509"/>
                <a:gd name="connsiteX67" fmla="*/ 1633069 w 1985964"/>
                <a:gd name="connsiteY67" fmla="*/ 170874 h 2364509"/>
                <a:gd name="connsiteX68" fmla="*/ 1842311 w 1985964"/>
                <a:gd name="connsiteY68" fmla="*/ 380116 h 2364509"/>
                <a:gd name="connsiteX69" fmla="*/ 1842311 w 1985964"/>
                <a:gd name="connsiteY69" fmla="*/ 390533 h 2364509"/>
                <a:gd name="connsiteX70" fmla="*/ 1842312 w 1985964"/>
                <a:gd name="connsiteY70" fmla="*/ 390533 h 2364509"/>
                <a:gd name="connsiteX71" fmla="*/ 1842312 w 1985964"/>
                <a:gd name="connsiteY71" fmla="*/ 657949 h 2364509"/>
                <a:gd name="connsiteX72" fmla="*/ 1844327 w 1985964"/>
                <a:gd name="connsiteY72" fmla="*/ 657949 h 2364509"/>
                <a:gd name="connsiteX73" fmla="*/ 1848702 w 1985964"/>
                <a:gd name="connsiteY73" fmla="*/ 679620 h 2364509"/>
                <a:gd name="connsiteX74" fmla="*/ 1914526 w 1985964"/>
                <a:gd name="connsiteY74" fmla="*/ 723251 h 2364509"/>
                <a:gd name="connsiteX75" fmla="*/ 1980350 w 1985964"/>
                <a:gd name="connsiteY75" fmla="*/ 679620 h 2364509"/>
                <a:gd name="connsiteX76" fmla="*/ 1984725 w 1985964"/>
                <a:gd name="connsiteY76" fmla="*/ 657949 h 2364509"/>
                <a:gd name="connsiteX77" fmla="*/ 1985819 w 1985964"/>
                <a:gd name="connsiteY77" fmla="*/ 657949 h 2364509"/>
                <a:gd name="connsiteX78" fmla="*/ 1985819 w 1985964"/>
                <a:gd name="connsiteY78" fmla="*/ 652531 h 2364509"/>
                <a:gd name="connsiteX79" fmla="*/ 1985964 w 1985964"/>
                <a:gd name="connsiteY79" fmla="*/ 651813 h 2364509"/>
                <a:gd name="connsiteX80" fmla="*/ 1985964 w 1985964"/>
                <a:gd name="connsiteY80" fmla="*/ 320606 h 2364509"/>
                <a:gd name="connsiteX81" fmla="*/ 1979095 w 1985964"/>
                <a:gd name="connsiteY81" fmla="*/ 264273 h 2364509"/>
                <a:gd name="connsiteX82" fmla="*/ 1962862 w 1985964"/>
                <a:gd name="connsiteY82" fmla="*/ 209616 h 2364509"/>
                <a:gd name="connsiteX83" fmla="*/ 1960902 w 1985964"/>
                <a:gd name="connsiteY83" fmla="*/ 205670 h 2364509"/>
                <a:gd name="connsiteX84" fmla="*/ 1959808 w 1985964"/>
                <a:gd name="connsiteY84" fmla="*/ 202145 h 2364509"/>
                <a:gd name="connsiteX85" fmla="*/ 1952102 w 1985964"/>
                <a:gd name="connsiteY85" fmla="*/ 187947 h 2364509"/>
                <a:gd name="connsiteX86" fmla="*/ 1937903 w 1985964"/>
                <a:gd name="connsiteY86" fmla="*/ 159353 h 2364509"/>
                <a:gd name="connsiteX87" fmla="*/ 1932732 w 1985964"/>
                <a:gd name="connsiteY87" fmla="*/ 152262 h 2364509"/>
                <a:gd name="connsiteX88" fmla="*/ 1929292 w 1985964"/>
                <a:gd name="connsiteY88" fmla="*/ 145924 h 2364509"/>
                <a:gd name="connsiteX89" fmla="*/ 1919138 w 1985964"/>
                <a:gd name="connsiteY89" fmla="*/ 133617 h 2364509"/>
                <a:gd name="connsiteX90" fmla="*/ 1905110 w 1985964"/>
                <a:gd name="connsiteY90" fmla="*/ 114377 h 2364509"/>
                <a:gd name="connsiteX91" fmla="*/ 1895612 w 1985964"/>
                <a:gd name="connsiteY91" fmla="*/ 105103 h 2364509"/>
                <a:gd name="connsiteX92" fmla="*/ 1888877 w 1985964"/>
                <a:gd name="connsiteY92" fmla="*/ 96941 h 2364509"/>
                <a:gd name="connsiteX93" fmla="*/ 1878393 w 1985964"/>
                <a:gd name="connsiteY93" fmla="*/ 88290 h 2364509"/>
                <a:gd name="connsiteX94" fmla="*/ 1865375 w 1985964"/>
                <a:gd name="connsiteY94" fmla="*/ 75579 h 2364509"/>
                <a:gd name="connsiteX95" fmla="*/ 1857537 w 1985964"/>
                <a:gd name="connsiteY95" fmla="*/ 71082 h 2364509"/>
                <a:gd name="connsiteX96" fmla="*/ 1839894 w 1985964"/>
                <a:gd name="connsiteY96" fmla="*/ 56526 h 2364509"/>
                <a:gd name="connsiteX97" fmla="*/ 1783673 w 1985964"/>
                <a:gd name="connsiteY97" fmla="*/ 26010 h 2364509"/>
                <a:gd name="connsiteX98" fmla="*/ 1773433 w 1985964"/>
                <a:gd name="connsiteY98" fmla="*/ 22831 h 2364509"/>
                <a:gd name="connsiteX99" fmla="*/ 1768644 w 1985964"/>
                <a:gd name="connsiteY99" fmla="*/ 20084 h 2364509"/>
                <a:gd name="connsiteX100" fmla="*/ 1737353 w 1985964"/>
                <a:gd name="connsiteY100" fmla="*/ 11631 h 2364509"/>
                <a:gd name="connsiteX101" fmla="*/ 1721545 w 1985964"/>
                <a:gd name="connsiteY101" fmla="*/ 6724 h 2364509"/>
                <a:gd name="connsiteX102" fmla="*/ 1717783 w 1985964"/>
                <a:gd name="connsiteY102" fmla="*/ 6345 h 2364509"/>
                <a:gd name="connsiteX103" fmla="*/ 1713431 w 1985964"/>
                <a:gd name="connsiteY103" fmla="*/ 5170 h 2364509"/>
                <a:gd name="connsiteX104" fmla="*/ 1654843 w 1985964"/>
                <a:gd name="connsiteY104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42311 w 1985964"/>
                <a:gd name="connsiteY49" fmla="*/ 1984395 h 2364509"/>
                <a:gd name="connsiteX50" fmla="*/ 1838060 w 1985964"/>
                <a:gd name="connsiteY50" fmla="*/ 2026564 h 2364509"/>
                <a:gd name="connsiteX51" fmla="*/ 1838058 w 1985964"/>
                <a:gd name="connsiteY51" fmla="*/ 2026570 h 2364509"/>
                <a:gd name="connsiteX52" fmla="*/ 1818140 w 1985964"/>
                <a:gd name="connsiteY52" fmla="*/ 2077302 h 2364509"/>
                <a:gd name="connsiteX53" fmla="*/ 1792175 w 1985964"/>
                <a:gd name="connsiteY53" fmla="*/ 2115814 h 2364509"/>
                <a:gd name="connsiteX54" fmla="*/ 1773416 w 1985964"/>
                <a:gd name="connsiteY54" fmla="*/ 2137481 h 2364509"/>
                <a:gd name="connsiteX55" fmla="*/ 1731490 w 1985964"/>
                <a:gd name="connsiteY55" fmla="*/ 2165749 h 2364509"/>
                <a:gd name="connsiteX56" fmla="*/ 1709927 w 1985964"/>
                <a:gd name="connsiteY56" fmla="*/ 2178120 h 2364509"/>
                <a:gd name="connsiteX57" fmla="*/ 1633141 w 1985964"/>
                <a:gd name="connsiteY57" fmla="*/ 2193622 h 2364509"/>
                <a:gd name="connsiteX58" fmla="*/ 1633070 w 1985964"/>
                <a:gd name="connsiteY58" fmla="*/ 2193635 h 2364509"/>
                <a:gd name="connsiteX59" fmla="*/ 352749 w 1985964"/>
                <a:gd name="connsiteY59" fmla="*/ 2193635 h 2364509"/>
                <a:gd name="connsiteX60" fmla="*/ 143507 w 1985964"/>
                <a:gd name="connsiteY60" fmla="*/ 1984393 h 2364509"/>
                <a:gd name="connsiteX61" fmla="*/ 143507 w 1985964"/>
                <a:gd name="connsiteY61" fmla="*/ 380114 h 2364509"/>
                <a:gd name="connsiteX62" fmla="*/ 147758 w 1985964"/>
                <a:gd name="connsiteY62" fmla="*/ 337945 h 2364509"/>
                <a:gd name="connsiteX63" fmla="*/ 159950 w 1985964"/>
                <a:gd name="connsiteY63" fmla="*/ 298669 h 2364509"/>
                <a:gd name="connsiteX64" fmla="*/ 204792 w 1985964"/>
                <a:gd name="connsiteY64" fmla="*/ 232160 h 2364509"/>
                <a:gd name="connsiteX65" fmla="*/ 352748 w 1985964"/>
                <a:gd name="connsiteY65" fmla="*/ 170874 h 2364509"/>
                <a:gd name="connsiteX66" fmla="*/ 1633069 w 1985964"/>
                <a:gd name="connsiteY66" fmla="*/ 170874 h 2364509"/>
                <a:gd name="connsiteX67" fmla="*/ 1842311 w 1985964"/>
                <a:gd name="connsiteY67" fmla="*/ 380116 h 2364509"/>
                <a:gd name="connsiteX68" fmla="*/ 1842311 w 1985964"/>
                <a:gd name="connsiteY68" fmla="*/ 390533 h 2364509"/>
                <a:gd name="connsiteX69" fmla="*/ 1842312 w 1985964"/>
                <a:gd name="connsiteY69" fmla="*/ 390533 h 2364509"/>
                <a:gd name="connsiteX70" fmla="*/ 1842312 w 1985964"/>
                <a:gd name="connsiteY70" fmla="*/ 657949 h 2364509"/>
                <a:gd name="connsiteX71" fmla="*/ 1844327 w 1985964"/>
                <a:gd name="connsiteY71" fmla="*/ 657949 h 2364509"/>
                <a:gd name="connsiteX72" fmla="*/ 1848702 w 1985964"/>
                <a:gd name="connsiteY72" fmla="*/ 679620 h 2364509"/>
                <a:gd name="connsiteX73" fmla="*/ 1914526 w 1985964"/>
                <a:gd name="connsiteY73" fmla="*/ 723251 h 2364509"/>
                <a:gd name="connsiteX74" fmla="*/ 1980350 w 1985964"/>
                <a:gd name="connsiteY74" fmla="*/ 679620 h 2364509"/>
                <a:gd name="connsiteX75" fmla="*/ 1984725 w 1985964"/>
                <a:gd name="connsiteY75" fmla="*/ 657949 h 2364509"/>
                <a:gd name="connsiteX76" fmla="*/ 1985819 w 1985964"/>
                <a:gd name="connsiteY76" fmla="*/ 657949 h 2364509"/>
                <a:gd name="connsiteX77" fmla="*/ 1985819 w 1985964"/>
                <a:gd name="connsiteY77" fmla="*/ 652531 h 2364509"/>
                <a:gd name="connsiteX78" fmla="*/ 1985964 w 1985964"/>
                <a:gd name="connsiteY78" fmla="*/ 651813 h 2364509"/>
                <a:gd name="connsiteX79" fmla="*/ 1985964 w 1985964"/>
                <a:gd name="connsiteY79" fmla="*/ 320606 h 2364509"/>
                <a:gd name="connsiteX80" fmla="*/ 1979095 w 1985964"/>
                <a:gd name="connsiteY80" fmla="*/ 264273 h 2364509"/>
                <a:gd name="connsiteX81" fmla="*/ 1962862 w 1985964"/>
                <a:gd name="connsiteY81" fmla="*/ 209616 h 2364509"/>
                <a:gd name="connsiteX82" fmla="*/ 1960902 w 1985964"/>
                <a:gd name="connsiteY82" fmla="*/ 205670 h 2364509"/>
                <a:gd name="connsiteX83" fmla="*/ 1959808 w 1985964"/>
                <a:gd name="connsiteY83" fmla="*/ 202145 h 2364509"/>
                <a:gd name="connsiteX84" fmla="*/ 1952102 w 1985964"/>
                <a:gd name="connsiteY84" fmla="*/ 187947 h 2364509"/>
                <a:gd name="connsiteX85" fmla="*/ 1937903 w 1985964"/>
                <a:gd name="connsiteY85" fmla="*/ 159353 h 2364509"/>
                <a:gd name="connsiteX86" fmla="*/ 1932732 w 1985964"/>
                <a:gd name="connsiteY86" fmla="*/ 152262 h 2364509"/>
                <a:gd name="connsiteX87" fmla="*/ 1929292 w 1985964"/>
                <a:gd name="connsiteY87" fmla="*/ 145924 h 2364509"/>
                <a:gd name="connsiteX88" fmla="*/ 1919138 w 1985964"/>
                <a:gd name="connsiteY88" fmla="*/ 133617 h 2364509"/>
                <a:gd name="connsiteX89" fmla="*/ 1905110 w 1985964"/>
                <a:gd name="connsiteY89" fmla="*/ 114377 h 2364509"/>
                <a:gd name="connsiteX90" fmla="*/ 1895612 w 1985964"/>
                <a:gd name="connsiteY90" fmla="*/ 105103 h 2364509"/>
                <a:gd name="connsiteX91" fmla="*/ 1888877 w 1985964"/>
                <a:gd name="connsiteY91" fmla="*/ 96941 h 2364509"/>
                <a:gd name="connsiteX92" fmla="*/ 1878393 w 1985964"/>
                <a:gd name="connsiteY92" fmla="*/ 88290 h 2364509"/>
                <a:gd name="connsiteX93" fmla="*/ 1865375 w 1985964"/>
                <a:gd name="connsiteY93" fmla="*/ 75579 h 2364509"/>
                <a:gd name="connsiteX94" fmla="*/ 1857537 w 1985964"/>
                <a:gd name="connsiteY94" fmla="*/ 71082 h 2364509"/>
                <a:gd name="connsiteX95" fmla="*/ 1839894 w 1985964"/>
                <a:gd name="connsiteY95" fmla="*/ 56526 h 2364509"/>
                <a:gd name="connsiteX96" fmla="*/ 1783673 w 1985964"/>
                <a:gd name="connsiteY96" fmla="*/ 26010 h 2364509"/>
                <a:gd name="connsiteX97" fmla="*/ 1773433 w 1985964"/>
                <a:gd name="connsiteY97" fmla="*/ 22831 h 2364509"/>
                <a:gd name="connsiteX98" fmla="*/ 1768644 w 1985964"/>
                <a:gd name="connsiteY98" fmla="*/ 20084 h 2364509"/>
                <a:gd name="connsiteX99" fmla="*/ 1737353 w 1985964"/>
                <a:gd name="connsiteY99" fmla="*/ 11631 h 2364509"/>
                <a:gd name="connsiteX100" fmla="*/ 1721545 w 1985964"/>
                <a:gd name="connsiteY100" fmla="*/ 6724 h 2364509"/>
                <a:gd name="connsiteX101" fmla="*/ 1717783 w 1985964"/>
                <a:gd name="connsiteY101" fmla="*/ 6345 h 2364509"/>
                <a:gd name="connsiteX102" fmla="*/ 1713431 w 1985964"/>
                <a:gd name="connsiteY102" fmla="*/ 5170 h 2364509"/>
                <a:gd name="connsiteX103" fmla="*/ 1654843 w 1985964"/>
                <a:gd name="connsiteY103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1 w 1985964"/>
                <a:gd name="connsiteY48" fmla="*/ 1984395 h 2364509"/>
                <a:gd name="connsiteX49" fmla="*/ 1838060 w 1985964"/>
                <a:gd name="connsiteY49" fmla="*/ 2026564 h 2364509"/>
                <a:gd name="connsiteX50" fmla="*/ 1838058 w 1985964"/>
                <a:gd name="connsiteY50" fmla="*/ 2026570 h 2364509"/>
                <a:gd name="connsiteX51" fmla="*/ 1818140 w 1985964"/>
                <a:gd name="connsiteY51" fmla="*/ 2077302 h 2364509"/>
                <a:gd name="connsiteX52" fmla="*/ 1792175 w 1985964"/>
                <a:gd name="connsiteY52" fmla="*/ 2115814 h 2364509"/>
                <a:gd name="connsiteX53" fmla="*/ 1773416 w 1985964"/>
                <a:gd name="connsiteY53" fmla="*/ 2137481 h 2364509"/>
                <a:gd name="connsiteX54" fmla="*/ 1731490 w 1985964"/>
                <a:gd name="connsiteY54" fmla="*/ 2165749 h 2364509"/>
                <a:gd name="connsiteX55" fmla="*/ 1709927 w 1985964"/>
                <a:gd name="connsiteY55" fmla="*/ 2178120 h 2364509"/>
                <a:gd name="connsiteX56" fmla="*/ 1633141 w 1985964"/>
                <a:gd name="connsiteY56" fmla="*/ 2193622 h 2364509"/>
                <a:gd name="connsiteX57" fmla="*/ 1633070 w 1985964"/>
                <a:gd name="connsiteY57" fmla="*/ 2193635 h 2364509"/>
                <a:gd name="connsiteX58" fmla="*/ 352749 w 1985964"/>
                <a:gd name="connsiteY58" fmla="*/ 2193635 h 2364509"/>
                <a:gd name="connsiteX59" fmla="*/ 143507 w 1985964"/>
                <a:gd name="connsiteY59" fmla="*/ 1984393 h 2364509"/>
                <a:gd name="connsiteX60" fmla="*/ 143507 w 1985964"/>
                <a:gd name="connsiteY60" fmla="*/ 380114 h 2364509"/>
                <a:gd name="connsiteX61" fmla="*/ 147758 w 1985964"/>
                <a:gd name="connsiteY61" fmla="*/ 337945 h 2364509"/>
                <a:gd name="connsiteX62" fmla="*/ 159950 w 1985964"/>
                <a:gd name="connsiteY62" fmla="*/ 298669 h 2364509"/>
                <a:gd name="connsiteX63" fmla="*/ 204792 w 1985964"/>
                <a:gd name="connsiteY63" fmla="*/ 232160 h 2364509"/>
                <a:gd name="connsiteX64" fmla="*/ 352748 w 1985964"/>
                <a:gd name="connsiteY64" fmla="*/ 170874 h 2364509"/>
                <a:gd name="connsiteX65" fmla="*/ 1633069 w 1985964"/>
                <a:gd name="connsiteY65" fmla="*/ 170874 h 2364509"/>
                <a:gd name="connsiteX66" fmla="*/ 1842311 w 1985964"/>
                <a:gd name="connsiteY66" fmla="*/ 380116 h 2364509"/>
                <a:gd name="connsiteX67" fmla="*/ 1842311 w 1985964"/>
                <a:gd name="connsiteY67" fmla="*/ 390533 h 2364509"/>
                <a:gd name="connsiteX68" fmla="*/ 1842312 w 1985964"/>
                <a:gd name="connsiteY68" fmla="*/ 390533 h 2364509"/>
                <a:gd name="connsiteX69" fmla="*/ 1842312 w 1985964"/>
                <a:gd name="connsiteY69" fmla="*/ 657949 h 2364509"/>
                <a:gd name="connsiteX70" fmla="*/ 1844327 w 1985964"/>
                <a:gd name="connsiteY70" fmla="*/ 657949 h 2364509"/>
                <a:gd name="connsiteX71" fmla="*/ 1848702 w 1985964"/>
                <a:gd name="connsiteY71" fmla="*/ 679620 h 2364509"/>
                <a:gd name="connsiteX72" fmla="*/ 1914526 w 1985964"/>
                <a:gd name="connsiteY72" fmla="*/ 723251 h 2364509"/>
                <a:gd name="connsiteX73" fmla="*/ 1980350 w 1985964"/>
                <a:gd name="connsiteY73" fmla="*/ 679620 h 2364509"/>
                <a:gd name="connsiteX74" fmla="*/ 1984725 w 1985964"/>
                <a:gd name="connsiteY74" fmla="*/ 657949 h 2364509"/>
                <a:gd name="connsiteX75" fmla="*/ 1985819 w 1985964"/>
                <a:gd name="connsiteY75" fmla="*/ 657949 h 2364509"/>
                <a:gd name="connsiteX76" fmla="*/ 1985819 w 1985964"/>
                <a:gd name="connsiteY76" fmla="*/ 652531 h 2364509"/>
                <a:gd name="connsiteX77" fmla="*/ 1985964 w 1985964"/>
                <a:gd name="connsiteY77" fmla="*/ 651813 h 2364509"/>
                <a:gd name="connsiteX78" fmla="*/ 1985964 w 1985964"/>
                <a:gd name="connsiteY78" fmla="*/ 320606 h 2364509"/>
                <a:gd name="connsiteX79" fmla="*/ 1979095 w 1985964"/>
                <a:gd name="connsiteY79" fmla="*/ 264273 h 2364509"/>
                <a:gd name="connsiteX80" fmla="*/ 1962862 w 1985964"/>
                <a:gd name="connsiteY80" fmla="*/ 209616 h 2364509"/>
                <a:gd name="connsiteX81" fmla="*/ 1960902 w 1985964"/>
                <a:gd name="connsiteY81" fmla="*/ 205670 h 2364509"/>
                <a:gd name="connsiteX82" fmla="*/ 1959808 w 1985964"/>
                <a:gd name="connsiteY82" fmla="*/ 202145 h 2364509"/>
                <a:gd name="connsiteX83" fmla="*/ 1952102 w 1985964"/>
                <a:gd name="connsiteY83" fmla="*/ 187947 h 2364509"/>
                <a:gd name="connsiteX84" fmla="*/ 1937903 w 1985964"/>
                <a:gd name="connsiteY84" fmla="*/ 159353 h 2364509"/>
                <a:gd name="connsiteX85" fmla="*/ 1932732 w 1985964"/>
                <a:gd name="connsiteY85" fmla="*/ 152262 h 2364509"/>
                <a:gd name="connsiteX86" fmla="*/ 1929292 w 1985964"/>
                <a:gd name="connsiteY86" fmla="*/ 145924 h 2364509"/>
                <a:gd name="connsiteX87" fmla="*/ 1919138 w 1985964"/>
                <a:gd name="connsiteY87" fmla="*/ 133617 h 2364509"/>
                <a:gd name="connsiteX88" fmla="*/ 1905110 w 1985964"/>
                <a:gd name="connsiteY88" fmla="*/ 114377 h 2364509"/>
                <a:gd name="connsiteX89" fmla="*/ 1895612 w 1985964"/>
                <a:gd name="connsiteY89" fmla="*/ 105103 h 2364509"/>
                <a:gd name="connsiteX90" fmla="*/ 1888877 w 1985964"/>
                <a:gd name="connsiteY90" fmla="*/ 96941 h 2364509"/>
                <a:gd name="connsiteX91" fmla="*/ 1878393 w 1985964"/>
                <a:gd name="connsiteY91" fmla="*/ 88290 h 2364509"/>
                <a:gd name="connsiteX92" fmla="*/ 1865375 w 1985964"/>
                <a:gd name="connsiteY92" fmla="*/ 75579 h 2364509"/>
                <a:gd name="connsiteX93" fmla="*/ 1857537 w 1985964"/>
                <a:gd name="connsiteY93" fmla="*/ 71082 h 2364509"/>
                <a:gd name="connsiteX94" fmla="*/ 1839894 w 1985964"/>
                <a:gd name="connsiteY94" fmla="*/ 56526 h 2364509"/>
                <a:gd name="connsiteX95" fmla="*/ 1783673 w 1985964"/>
                <a:gd name="connsiteY95" fmla="*/ 26010 h 2364509"/>
                <a:gd name="connsiteX96" fmla="*/ 1773433 w 1985964"/>
                <a:gd name="connsiteY96" fmla="*/ 22831 h 2364509"/>
                <a:gd name="connsiteX97" fmla="*/ 1768644 w 1985964"/>
                <a:gd name="connsiteY97" fmla="*/ 20084 h 2364509"/>
                <a:gd name="connsiteX98" fmla="*/ 1737353 w 1985964"/>
                <a:gd name="connsiteY98" fmla="*/ 11631 h 2364509"/>
                <a:gd name="connsiteX99" fmla="*/ 1721545 w 1985964"/>
                <a:gd name="connsiteY99" fmla="*/ 6724 h 2364509"/>
                <a:gd name="connsiteX100" fmla="*/ 1717783 w 1985964"/>
                <a:gd name="connsiteY100" fmla="*/ 6345 h 2364509"/>
                <a:gd name="connsiteX101" fmla="*/ 1713431 w 1985964"/>
                <a:gd name="connsiteY101" fmla="*/ 5170 h 2364509"/>
                <a:gd name="connsiteX102" fmla="*/ 1654843 w 1985964"/>
                <a:gd name="connsiteY102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985964" h="2364509">
                  <a:moveTo>
                    <a:pt x="1654843" y="0"/>
                  </a:moveTo>
                  <a:lnTo>
                    <a:pt x="1654842" y="0"/>
                  </a:lnTo>
                  <a:lnTo>
                    <a:pt x="330977" y="0"/>
                  </a:lnTo>
                  <a:lnTo>
                    <a:pt x="330976" y="0"/>
                  </a:lnTo>
                  <a:cubicBezTo>
                    <a:pt x="148183" y="0"/>
                    <a:pt x="0" y="148183"/>
                    <a:pt x="0" y="330976"/>
                  </a:cubicBezTo>
                  <a:lnTo>
                    <a:pt x="0" y="2033533"/>
                  </a:lnTo>
                  <a:cubicBezTo>
                    <a:pt x="0" y="2216326"/>
                    <a:pt x="148183" y="2364509"/>
                    <a:pt x="330976" y="2364509"/>
                  </a:cubicBezTo>
                  <a:lnTo>
                    <a:pt x="330977" y="2364509"/>
                  </a:lnTo>
                  <a:lnTo>
                    <a:pt x="1654842" y="2364509"/>
                  </a:lnTo>
                  <a:lnTo>
                    <a:pt x="1654843" y="2364509"/>
                  </a:lnTo>
                  <a:cubicBezTo>
                    <a:pt x="1654845" y="2364509"/>
                    <a:pt x="1654848" y="2364508"/>
                    <a:pt x="1654850" y="2364508"/>
                  </a:cubicBezTo>
                  <a:lnTo>
                    <a:pt x="1713430" y="2359339"/>
                  </a:lnTo>
                  <a:lnTo>
                    <a:pt x="1717781" y="2358164"/>
                  </a:lnTo>
                  <a:lnTo>
                    <a:pt x="1721546" y="2357784"/>
                  </a:lnTo>
                  <a:lnTo>
                    <a:pt x="1737367" y="2352873"/>
                  </a:lnTo>
                  <a:lnTo>
                    <a:pt x="1768643" y="2344425"/>
                  </a:lnTo>
                  <a:lnTo>
                    <a:pt x="1773429" y="2341679"/>
                  </a:lnTo>
                  <a:lnTo>
                    <a:pt x="1783674" y="2338499"/>
                  </a:lnTo>
                  <a:cubicBezTo>
                    <a:pt x="1803472" y="2330125"/>
                    <a:pt x="1822287" y="2319879"/>
                    <a:pt x="1839895" y="2307983"/>
                  </a:cubicBezTo>
                  <a:lnTo>
                    <a:pt x="1857542" y="2293423"/>
                  </a:lnTo>
                  <a:lnTo>
                    <a:pt x="1865374" y="2288930"/>
                  </a:lnTo>
                  <a:lnTo>
                    <a:pt x="1878381" y="2276229"/>
                  </a:lnTo>
                  <a:lnTo>
                    <a:pt x="1888878" y="2267568"/>
                  </a:lnTo>
                  <a:lnTo>
                    <a:pt x="1895621" y="2259396"/>
                  </a:lnTo>
                  <a:lnTo>
                    <a:pt x="1905109" y="2250132"/>
                  </a:lnTo>
                  <a:lnTo>
                    <a:pt x="1919122" y="2230912"/>
                  </a:lnTo>
                  <a:lnTo>
                    <a:pt x="1929293" y="2218585"/>
                  </a:lnTo>
                  <a:lnTo>
                    <a:pt x="1932739" y="2212236"/>
                  </a:lnTo>
                  <a:lnTo>
                    <a:pt x="1937902" y="2205156"/>
                  </a:lnTo>
                  <a:lnTo>
                    <a:pt x="1952079" y="2176606"/>
                  </a:lnTo>
                  <a:lnTo>
                    <a:pt x="1959809" y="2162364"/>
                  </a:lnTo>
                  <a:lnTo>
                    <a:pt x="1960907" y="2158828"/>
                  </a:lnTo>
                  <a:lnTo>
                    <a:pt x="1962861" y="2154893"/>
                  </a:lnTo>
                  <a:lnTo>
                    <a:pt x="1979076" y="2100297"/>
                  </a:lnTo>
                  <a:cubicBezTo>
                    <a:pt x="1979082" y="2100277"/>
                    <a:pt x="1979089" y="2100256"/>
                    <a:pt x="1979095" y="2100236"/>
                  </a:cubicBezTo>
                  <a:lnTo>
                    <a:pt x="1979098" y="2100200"/>
                  </a:lnTo>
                  <a:lnTo>
                    <a:pt x="1985963" y="2043903"/>
                  </a:lnTo>
                  <a:lnTo>
                    <a:pt x="1985963" y="1725393"/>
                  </a:lnTo>
                  <a:lnTo>
                    <a:pt x="1985964" y="1725393"/>
                  </a:lnTo>
                  <a:lnTo>
                    <a:pt x="1985964" y="1401883"/>
                  </a:lnTo>
                  <a:cubicBezTo>
                    <a:pt x="1985916" y="1401644"/>
                    <a:pt x="1985867" y="1401404"/>
                    <a:pt x="1985819" y="1401165"/>
                  </a:cubicBezTo>
                  <a:lnTo>
                    <a:pt x="1985819" y="1395747"/>
                  </a:lnTo>
                  <a:lnTo>
                    <a:pt x="1984725" y="1395747"/>
                  </a:lnTo>
                  <a:lnTo>
                    <a:pt x="1980350" y="1374076"/>
                  </a:lnTo>
                  <a:cubicBezTo>
                    <a:pt x="1969505" y="1348436"/>
                    <a:pt x="1944117" y="1330445"/>
                    <a:pt x="1914526" y="1330445"/>
                  </a:cubicBezTo>
                  <a:cubicBezTo>
                    <a:pt x="1884936" y="1330445"/>
                    <a:pt x="1859547" y="1348436"/>
                    <a:pt x="1848702" y="1374076"/>
                  </a:cubicBezTo>
                  <a:lnTo>
                    <a:pt x="1844327" y="1395747"/>
                  </a:lnTo>
                  <a:lnTo>
                    <a:pt x="1842312" y="1395747"/>
                  </a:lnTo>
                  <a:cubicBezTo>
                    <a:pt x="1842312" y="1591963"/>
                    <a:pt x="1842311" y="1788179"/>
                    <a:pt x="1842311" y="1984395"/>
                  </a:cubicBezTo>
                  <a:cubicBezTo>
                    <a:pt x="1842311" y="1998840"/>
                    <a:pt x="1840847" y="2012943"/>
                    <a:pt x="1838060" y="2026564"/>
                  </a:cubicBezTo>
                  <a:cubicBezTo>
                    <a:pt x="1838059" y="2026566"/>
                    <a:pt x="1838059" y="2026568"/>
                    <a:pt x="1838058" y="2026570"/>
                  </a:cubicBezTo>
                  <a:lnTo>
                    <a:pt x="1818140" y="2077302"/>
                  </a:lnTo>
                  <a:lnTo>
                    <a:pt x="1792175" y="2115814"/>
                  </a:lnTo>
                  <a:lnTo>
                    <a:pt x="1773416" y="2137481"/>
                  </a:lnTo>
                  <a:lnTo>
                    <a:pt x="1731490" y="2165749"/>
                  </a:lnTo>
                  <a:lnTo>
                    <a:pt x="1709927" y="2178120"/>
                  </a:lnTo>
                  <a:lnTo>
                    <a:pt x="1633141" y="2193622"/>
                  </a:lnTo>
                  <a:cubicBezTo>
                    <a:pt x="1633117" y="2193626"/>
                    <a:pt x="1633094" y="2193631"/>
                    <a:pt x="1633070" y="2193635"/>
                  </a:cubicBezTo>
                  <a:lnTo>
                    <a:pt x="352749" y="2193635"/>
                  </a:lnTo>
                  <a:cubicBezTo>
                    <a:pt x="237188" y="2193635"/>
                    <a:pt x="143507" y="2099954"/>
                    <a:pt x="143507" y="1984393"/>
                  </a:cubicBezTo>
                  <a:lnTo>
                    <a:pt x="143507" y="380114"/>
                  </a:lnTo>
                  <a:cubicBezTo>
                    <a:pt x="143507" y="365669"/>
                    <a:pt x="144971" y="351566"/>
                    <a:pt x="147758" y="337945"/>
                  </a:cubicBezTo>
                  <a:lnTo>
                    <a:pt x="159950" y="298669"/>
                  </a:lnTo>
                  <a:lnTo>
                    <a:pt x="204792" y="232160"/>
                  </a:lnTo>
                  <a:cubicBezTo>
                    <a:pt x="242657" y="194294"/>
                    <a:pt x="294968" y="170874"/>
                    <a:pt x="352748" y="170874"/>
                  </a:cubicBezTo>
                  <a:lnTo>
                    <a:pt x="1633069" y="170874"/>
                  </a:lnTo>
                  <a:cubicBezTo>
                    <a:pt x="1748630" y="170874"/>
                    <a:pt x="1842311" y="264555"/>
                    <a:pt x="1842311" y="380116"/>
                  </a:cubicBezTo>
                  <a:lnTo>
                    <a:pt x="1842311" y="390533"/>
                  </a:lnTo>
                  <a:lnTo>
                    <a:pt x="1842312" y="390533"/>
                  </a:lnTo>
                  <a:lnTo>
                    <a:pt x="1842312" y="657949"/>
                  </a:lnTo>
                  <a:lnTo>
                    <a:pt x="1844327" y="657949"/>
                  </a:lnTo>
                  <a:lnTo>
                    <a:pt x="1848702" y="679620"/>
                  </a:lnTo>
                  <a:cubicBezTo>
                    <a:pt x="1859547" y="705260"/>
                    <a:pt x="1884936" y="723251"/>
                    <a:pt x="1914526" y="723251"/>
                  </a:cubicBezTo>
                  <a:cubicBezTo>
                    <a:pt x="1944117" y="723251"/>
                    <a:pt x="1969505" y="705260"/>
                    <a:pt x="1980350" y="679620"/>
                  </a:cubicBezTo>
                  <a:lnTo>
                    <a:pt x="1984725" y="657949"/>
                  </a:lnTo>
                  <a:lnTo>
                    <a:pt x="1985819" y="657949"/>
                  </a:lnTo>
                  <a:lnTo>
                    <a:pt x="1985819" y="652531"/>
                  </a:lnTo>
                  <a:cubicBezTo>
                    <a:pt x="1985867" y="652292"/>
                    <a:pt x="1985916" y="652052"/>
                    <a:pt x="1985964" y="651813"/>
                  </a:cubicBezTo>
                  <a:lnTo>
                    <a:pt x="1985964" y="320606"/>
                  </a:lnTo>
                  <a:lnTo>
                    <a:pt x="1979095" y="264273"/>
                  </a:lnTo>
                  <a:cubicBezTo>
                    <a:pt x="1975237" y="245420"/>
                    <a:pt x="1969777" y="227152"/>
                    <a:pt x="1962862" y="209616"/>
                  </a:cubicBezTo>
                  <a:lnTo>
                    <a:pt x="1960902" y="205670"/>
                  </a:lnTo>
                  <a:lnTo>
                    <a:pt x="1959808" y="202145"/>
                  </a:lnTo>
                  <a:lnTo>
                    <a:pt x="1952102" y="187947"/>
                  </a:lnTo>
                  <a:lnTo>
                    <a:pt x="1937903" y="159353"/>
                  </a:lnTo>
                  <a:lnTo>
                    <a:pt x="1932732" y="152262"/>
                  </a:lnTo>
                  <a:lnTo>
                    <a:pt x="1929292" y="145924"/>
                  </a:lnTo>
                  <a:lnTo>
                    <a:pt x="1919138" y="133617"/>
                  </a:lnTo>
                  <a:lnTo>
                    <a:pt x="1905110" y="114377"/>
                  </a:lnTo>
                  <a:lnTo>
                    <a:pt x="1895612" y="105103"/>
                  </a:lnTo>
                  <a:lnTo>
                    <a:pt x="1888877" y="96941"/>
                  </a:lnTo>
                  <a:lnTo>
                    <a:pt x="1878393" y="88290"/>
                  </a:lnTo>
                  <a:lnTo>
                    <a:pt x="1865375" y="75579"/>
                  </a:lnTo>
                  <a:lnTo>
                    <a:pt x="1857537" y="71082"/>
                  </a:lnTo>
                  <a:lnTo>
                    <a:pt x="1839894" y="56526"/>
                  </a:lnTo>
                  <a:cubicBezTo>
                    <a:pt x="1822286" y="44630"/>
                    <a:pt x="1803471" y="34384"/>
                    <a:pt x="1783673" y="26010"/>
                  </a:cubicBezTo>
                  <a:lnTo>
                    <a:pt x="1773433" y="22831"/>
                  </a:lnTo>
                  <a:lnTo>
                    <a:pt x="1768644" y="20084"/>
                  </a:lnTo>
                  <a:lnTo>
                    <a:pt x="1737353" y="11631"/>
                  </a:lnTo>
                  <a:lnTo>
                    <a:pt x="1721545" y="6724"/>
                  </a:lnTo>
                  <a:lnTo>
                    <a:pt x="1717783" y="6345"/>
                  </a:lnTo>
                  <a:lnTo>
                    <a:pt x="1713431" y="5170"/>
                  </a:lnTo>
                  <a:cubicBezTo>
                    <a:pt x="1694415" y="1773"/>
                    <a:pt x="1674836" y="0"/>
                    <a:pt x="1654843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3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168" name="Picture 167">
            <a:extLst>
              <a:ext uri="{FF2B5EF4-FFF2-40B4-BE49-F238E27FC236}">
                <a16:creationId xmlns:a16="http://schemas.microsoft.com/office/drawing/2014/main" id="{CC730BCE-91F4-472C-9290-3EA13D1D4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1997" y="1855849"/>
            <a:ext cx="1136567" cy="396896"/>
          </a:xfrm>
          <a:prstGeom prst="rect">
            <a:avLst/>
          </a:prstGeom>
        </p:spPr>
      </p:pic>
      <p:pic>
        <p:nvPicPr>
          <p:cNvPr id="171" name="Picture 170" descr="Logo, company name&#10;&#10;Description automatically generated">
            <a:extLst>
              <a:ext uri="{FF2B5EF4-FFF2-40B4-BE49-F238E27FC236}">
                <a16:creationId xmlns:a16="http://schemas.microsoft.com/office/drawing/2014/main" id="{AE0DD123-0592-4367-A0D3-B6B78D6E5F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76" y="1458767"/>
            <a:ext cx="1191057" cy="1191057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2256A9BC-682B-46A5-A851-DD6985484B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68" y="1617140"/>
            <a:ext cx="832498" cy="874313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F7F0D8FC-A791-41F8-AE06-B927B1494ECC}"/>
              </a:ext>
            </a:extLst>
          </p:cNvPr>
          <p:cNvSpPr/>
          <p:nvPr/>
        </p:nvSpPr>
        <p:spPr>
          <a:xfrm>
            <a:off x="719128" y="3065781"/>
            <a:ext cx="16319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开放研究中的代码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242F850-2FF2-4610-B165-39C12D529A48}"/>
              </a:ext>
            </a:extLst>
          </p:cNvPr>
          <p:cNvSpPr/>
          <p:nvPr/>
        </p:nvSpPr>
        <p:spPr>
          <a:xfrm>
            <a:off x="2802831" y="3065781"/>
            <a:ext cx="1505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开放研究预印本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8F76446-AE08-4672-BB6E-38F54F69609D}"/>
              </a:ext>
            </a:extLst>
          </p:cNvPr>
          <p:cNvSpPr/>
          <p:nvPr/>
        </p:nvSpPr>
        <p:spPr>
          <a:xfrm>
            <a:off x="4736431" y="3065781"/>
            <a:ext cx="1620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66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开放研究中的数据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C9B9112-67A3-4EFD-8434-3B359977E637}"/>
              </a:ext>
            </a:extLst>
          </p:cNvPr>
          <p:cNvSpPr/>
          <p:nvPr/>
        </p:nvSpPr>
        <p:spPr>
          <a:xfrm>
            <a:off x="6869188" y="3065781"/>
            <a:ext cx="163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defRPr/>
            </a:pPr>
            <a:r>
              <a:rPr 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IEEE</a:t>
            </a: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开放获取期刊</a:t>
            </a:r>
            <a:endParaRPr 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9E751A0-5C38-4904-83D2-DC737E1A44B8}"/>
              </a:ext>
            </a:extLst>
          </p:cNvPr>
          <p:cNvSpPr/>
          <p:nvPr/>
        </p:nvSpPr>
        <p:spPr>
          <a:xfrm>
            <a:off x="755749" y="3470056"/>
            <a:ext cx="1631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免费上传代码，用户无需订阅即可访问代码
</a:t>
            </a:r>
            <a:endParaRPr 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8ECCEC7-9970-43E1-9B62-7EE9D3E65341}"/>
              </a:ext>
            </a:extLst>
          </p:cNvPr>
          <p:cNvSpPr/>
          <p:nvPr/>
        </p:nvSpPr>
        <p:spPr>
          <a:xfrm>
            <a:off x="4788701" y="3450613"/>
            <a:ext cx="1584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发布与研究相关的大型数据集
</a:t>
            </a:r>
            <a:endParaRPr 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019736F-CDCD-435E-A0B6-2968126EF3ED}"/>
              </a:ext>
            </a:extLst>
          </p:cNvPr>
          <p:cNvSpPr/>
          <p:nvPr/>
        </p:nvSpPr>
        <p:spPr>
          <a:xfrm>
            <a:off x="2785103" y="3450618"/>
            <a:ext cx="1584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在同行评议之前发布早期和完全开放版本的文章
</a:t>
            </a:r>
            <a:endParaRPr 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00F4CE6-714D-4EFB-9153-A05E42F7FF08}"/>
              </a:ext>
            </a:extLst>
          </p:cNvPr>
          <p:cNvSpPr/>
          <p:nvPr/>
        </p:nvSpPr>
        <p:spPr>
          <a:xfrm>
            <a:off x="6838014" y="3464365"/>
            <a:ext cx="1722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IEEE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拥有</a:t>
            </a:r>
            <a:r>
              <a:rPr 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26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Arial"/>
              </a:rPr>
              <a:t>种完全开放获取期刊供作者选择</a:t>
            </a:r>
            <a:endParaRPr lang="en-US" sz="1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8EC49F78-EBD6-4FDB-9A5F-CB51C8FD8558}"/>
              </a:ext>
            </a:extLst>
          </p:cNvPr>
          <p:cNvSpPr/>
          <p:nvPr/>
        </p:nvSpPr>
        <p:spPr>
          <a:xfrm>
            <a:off x="719128" y="333466"/>
            <a:ext cx="390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defRPr/>
            </a:pPr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IEEE 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开放科学解决方案</a:t>
            </a:r>
            <a:endParaRPr lang="en-I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20" name="object 23">
            <a:extLst>
              <a:ext uri="{FF2B5EF4-FFF2-40B4-BE49-F238E27FC236}">
                <a16:creationId xmlns:a16="http://schemas.microsoft.com/office/drawing/2014/main" id="{1EA6809B-3751-49AA-96CA-47D5302D185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1079" y="4381834"/>
            <a:ext cx="448055" cy="249923"/>
          </a:xfrm>
          <a:prstGeom prst="rect">
            <a:avLst/>
          </a:prstGeom>
        </p:spPr>
      </p:pic>
      <p:pic>
        <p:nvPicPr>
          <p:cNvPr id="21" name="object 23">
            <a:extLst>
              <a:ext uri="{FF2B5EF4-FFF2-40B4-BE49-F238E27FC236}">
                <a16:creationId xmlns:a16="http://schemas.microsoft.com/office/drawing/2014/main" id="{D24F1EF8-258A-4253-8DB7-E33D667153D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63521" y="4356967"/>
            <a:ext cx="448055" cy="2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  <p:bldP spid="175" grpId="0"/>
      <p:bldP spid="176" grpId="0"/>
      <p:bldP spid="178" grpId="0"/>
      <p:bldP spid="179" grpId="0"/>
      <p:bldP spid="180" grpId="0"/>
      <p:bldP spid="1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72181" y="4642475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6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2181" y="345392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0" descr="time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63" y="1349839"/>
            <a:ext cx="8243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5937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1884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021613" y="1275227"/>
            <a:ext cx="941388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3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1912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35682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1963</a:t>
            </a:r>
          </a:p>
        </p:txBody>
      </p:sp>
      <p:pic>
        <p:nvPicPr>
          <p:cNvPr id="9" name="Picture 18" descr="aie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62" y="1799790"/>
            <a:ext cx="1355124" cy="13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-269179" y="3464831"/>
            <a:ext cx="2376566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AIEE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American Institute 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Electrical 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美国电气工程师学会</a:t>
            </a:r>
          </a:p>
        </p:txBody>
      </p:sp>
      <p:pic>
        <p:nvPicPr>
          <p:cNvPr id="11" name="Picture 17" descr="i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8082" y="1835053"/>
            <a:ext cx="1828016" cy="13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832978" y="3465204"/>
            <a:ext cx="18684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Radio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无线电工程师学会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62570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+</a:t>
            </a:r>
            <a:endParaRPr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794594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=</a:t>
            </a:r>
            <a:endParaRPr lang="zh-CN" altLang="en-US" sz="4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727590" y="3464831"/>
            <a:ext cx="29490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</a:p>
          <a:p>
            <a:pPr algn="ctr"/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11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</a:p>
          <a:p>
            <a:pPr algn="ctr"/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5886062" y="2135232"/>
            <a:ext cx="2577150" cy="8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1"/>
          <p:cNvSpPr/>
          <p:nvPr/>
        </p:nvSpPr>
        <p:spPr>
          <a:xfrm>
            <a:off x="-1" y="0"/>
            <a:ext cx="5268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1"/>
          <p:cNvSpPr txBox="1"/>
          <p:nvPr/>
        </p:nvSpPr>
        <p:spPr>
          <a:xfrm>
            <a:off x="295928" y="30512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defTabSz="685783">
              <a:lnSpc>
                <a:spcPct val="90000"/>
              </a:lnSpc>
              <a:buClr>
                <a:srgbClr val="0F4059"/>
              </a:buClr>
              <a:buSzPts val="2580"/>
            </a:pPr>
            <a:r>
              <a:rPr lang="e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Open Sans"/>
              </a:rPr>
              <a:t>Code Ocean</a:t>
            </a:r>
            <a:endParaRPr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Open Sans"/>
            </a:endParaRPr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311699" y="844599"/>
            <a:ext cx="4105500" cy="38776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91400" rIns="91400" bIns="91400" rtlCol="0" anchor="t" anchorCtr="0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r>
              <a:rPr lang="zh-CN" altLang="en-US" sz="1400" dirty="0"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可与其他学术平台集成的在线代码可再现性平台。</a:t>
            </a:r>
            <a:endParaRPr lang="en" sz="1400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endParaRPr sz="1400" dirty="0"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作者可以在可运算环境发布代码和算法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Code Ocean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插件直接集成在</a:t>
            </a:r>
            <a:r>
              <a:rPr lang="en-US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IEEE Xplore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文章细节页面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用户</a:t>
            </a:r>
            <a:r>
              <a:rPr lang="en-US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/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读者可以基于他人发布的代码进一步演算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用户获得与原始作者相同的运算环境， 无需额外设置和安装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用户可以使用一系列配套工具：</a:t>
            </a:r>
            <a:r>
              <a:rPr lang="en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 Jupyter, Code versioning, collaboration, flexible computing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等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您也可以导出该代码集，在</a:t>
            </a:r>
            <a:r>
              <a:rPr lang="en-US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Code Ocean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之外的平台运行。 这是一个开放平台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发布的代码集带有</a:t>
            </a:r>
            <a:r>
              <a:rPr lang="en-US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DOI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，属</a:t>
            </a:r>
            <a:r>
              <a:rPr lang="en-US" altLang="zh-CN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OA</a:t>
            </a: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资源</a:t>
            </a: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Open Sans Light"/>
              </a:rPr>
              <a:t>代码和算法现在可以进行同行评审</a:t>
            </a:r>
            <a:endParaRPr lang="en-US" altLang="zh-CN" sz="1400" dirty="0">
              <a:latin typeface="Calibri" panose="020F0502020204030204" pitchFamily="34" charset="0"/>
              <a:ea typeface="Verdana"/>
              <a:cs typeface="Calibri" panose="020F0502020204030204" pitchFamily="34" charset="0"/>
              <a:sym typeface="Open Sans Light"/>
            </a:endParaRPr>
          </a:p>
        </p:txBody>
      </p:sp>
      <p:pic>
        <p:nvPicPr>
          <p:cNvPr id="206" name="Google Shape;206;p51"/>
          <p:cNvPicPr preferRelativeResize="0"/>
          <p:nvPr/>
        </p:nvPicPr>
        <p:blipFill>
          <a:blip r:embed="rId3"/>
          <a:srcRect/>
          <a:stretch/>
        </p:blipFill>
        <p:spPr>
          <a:xfrm>
            <a:off x="5343521" y="-1"/>
            <a:ext cx="3800478" cy="25041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A32C9BB2-7C21-4A68-B2B7-AAE4024C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268" y="825400"/>
            <a:ext cx="1699101" cy="3575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altLang="zh-CN" sz="1500" dirty="0"/>
              <a:t>HTML</a:t>
            </a:r>
            <a:r>
              <a:rPr lang="zh-CN" altLang="en-US" sz="1500" dirty="0"/>
              <a:t>页面</a:t>
            </a:r>
            <a:endParaRPr lang="en-US" altLang="zh-CN" sz="1200" b="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F2655F-A209-4E31-B020-DDA9F97974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43522" y="2539044"/>
            <a:ext cx="3799307" cy="2604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33472D-20A4-4BD6-8176-9DF6CAAA8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268" y="4120129"/>
            <a:ext cx="1699101" cy="3575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altLang="zh-CN" sz="1500" dirty="0"/>
              <a:t>Code Ocean</a:t>
            </a:r>
            <a:endParaRPr lang="en-US" altLang="zh-CN" sz="1200" b="0" dirty="0"/>
          </a:p>
        </p:txBody>
      </p:sp>
    </p:spTree>
    <p:extLst>
      <p:ext uri="{BB962C8B-B14F-4D97-AF65-F5344CB8AC3E}">
        <p14:creationId xmlns:p14="http://schemas.microsoft.com/office/powerpoint/2010/main" val="39167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1"/>
          <p:cNvSpPr/>
          <p:nvPr/>
        </p:nvSpPr>
        <p:spPr>
          <a:xfrm>
            <a:off x="4425612" y="7275"/>
            <a:ext cx="4725000" cy="51435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914378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51"/>
          <p:cNvSpPr txBox="1"/>
          <p:nvPr/>
        </p:nvSpPr>
        <p:spPr>
          <a:xfrm>
            <a:off x="180722" y="23068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defTabSz="685783">
              <a:lnSpc>
                <a:spcPct val="90000"/>
              </a:lnSpc>
              <a:buClr>
                <a:srgbClr val="0F4059"/>
              </a:buClr>
              <a:buSzPts val="2580"/>
              <a:defRPr/>
            </a:pPr>
            <a:r>
              <a:rPr lang="en-GB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Open Sans"/>
                <a:hlinkClick r:id="rId3"/>
              </a:rPr>
              <a:t>Techrxiv.org</a:t>
            </a:r>
            <a:endParaRPr lang="en-GB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Open Sans"/>
            </a:endParaRPr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180723" y="766217"/>
            <a:ext cx="4120132" cy="341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91400" rIns="91400" bIns="914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127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一个开放的预印服务器，用于未出版的电气工程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、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计算机科学和相关技术研究。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覆盖</a:t>
            </a: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领域包括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：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27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Aerospace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Bioengineering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Communication, Networking and Broadcast Technologies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Components, Circuits, Devices and Systems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Computing and Processing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Engineered Materials, Dielectrics and Plasmas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Engineering Profession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Fields, Waves and Electromagnetics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General Topics for Engineers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Geoscience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Nuclear Engineering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Photonics and </a:t>
            </a:r>
            <a:r>
              <a:rPr lang="en-US" sz="1250" dirty="0" err="1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Electrooptics</a:t>
            </a:r>
            <a:endParaRPr lang="en-US" sz="1250" dirty="0">
              <a:solidFill>
                <a:srgbClr val="252525"/>
              </a:solidFill>
              <a:latin typeface="+mn-lt"/>
              <a:ea typeface="Arial" panose="020B0604020202020204" pitchFamily="34" charset="0"/>
            </a:endParaRP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Power, Energy and Industry Applications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Robotics and Control Systems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Signal Processing and Analysis</a:t>
            </a:r>
          </a:p>
          <a:p>
            <a:pPr marL="228594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sz="1250" dirty="0">
                <a:solidFill>
                  <a:srgbClr val="252525"/>
                </a:solidFill>
                <a:latin typeface="+mn-lt"/>
                <a:ea typeface="Arial" panose="020B0604020202020204" pitchFamily="34" charset="0"/>
              </a:rPr>
              <a:t>Transportation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27"/>
            </a:pP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603" t="-397" r="13889" b="1"/>
          <a:stretch>
            <a:fillRect/>
          </a:stretch>
        </p:blipFill>
        <p:spPr>
          <a:xfrm>
            <a:off x="4385379" y="-7275"/>
            <a:ext cx="4765234" cy="37633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5379" y="3756057"/>
            <a:ext cx="4758622" cy="138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2039" y="3958708"/>
            <a:ext cx="468873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通过使用TechRxiv，作者可以迅速将其作品传播给广泛受众，并获得有关其研究草案版本的社区反馈</a:t>
            </a:r>
            <a:r>
              <a:rPr 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。 “预印本”是文章的草稿版本（已发布文章的最终版本不应提交给TechRxiv）。</a:t>
            </a:r>
          </a:p>
        </p:txBody>
      </p:sp>
    </p:spTree>
    <p:extLst>
      <p:ext uri="{BB962C8B-B14F-4D97-AF65-F5344CB8AC3E}">
        <p14:creationId xmlns:p14="http://schemas.microsoft.com/office/powerpoint/2010/main" val="134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1"/>
          <p:cNvSpPr txBox="1"/>
          <p:nvPr/>
        </p:nvSpPr>
        <p:spPr>
          <a:xfrm>
            <a:off x="367533" y="38778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defTabSz="685783">
              <a:lnSpc>
                <a:spcPct val="90000"/>
              </a:lnSpc>
              <a:buClr>
                <a:srgbClr val="0F4059"/>
              </a:buClr>
              <a:buSzPts val="2580"/>
              <a:defRPr/>
            </a:pPr>
            <a:r>
              <a:rPr lang="en-GB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Open Sans"/>
              </a:rPr>
              <a:t>IEEE Dataport</a:t>
            </a:r>
            <a:endParaRPr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Open Sans"/>
            </a:endParaRPr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1"/>
          </p:nvPr>
        </p:nvSpPr>
        <p:spPr>
          <a:xfrm>
            <a:off x="367534" y="1133226"/>
            <a:ext cx="4089206" cy="47478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91400" rIns="91400" bIns="91400" rtlCol="0" anchor="t" anchorCtr="0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r>
              <a:rPr lang="en-US" sz="1400" dirty="0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一个基于web的云服务平台，支持全球技术社区的数据需求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SzPts val="1127"/>
            </a:pP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每个数据集可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无限期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存储多个数据文件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， 个人用户上限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2TB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，机构用户上限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Open Sans Light"/>
              </a:rPr>
              <a:t>10TB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数据集可以链接到Xplore文章</a:t>
            </a: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数据集带有DOI</a:t>
            </a: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可以</a:t>
            </a: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制定引文并以多种格式提供给用户</a:t>
            </a: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与ORCID集成</a:t>
            </a:r>
            <a:r>
              <a:rPr lang="zh-CN" altLang="en-US" sz="1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Open Sans Light"/>
              </a:rPr>
              <a:t>，</a:t>
            </a:r>
            <a:r>
              <a:rPr lang="en-US" sz="1400" dirty="0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用户可以选择将IEEE </a:t>
            </a: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DataPort数据集自动添加到他们的ORCID资产列表中</a:t>
            </a: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  <a:p>
            <a:pPr marL="174621" indent="-17462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可以存储和链接相关文档</a:t>
            </a:r>
            <a:r>
              <a:rPr lang="en-US" sz="1400" dirty="0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——脚本</a:t>
            </a:r>
            <a:r>
              <a:rPr lang="zh-CN" altLang="en-US" sz="1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Open Sans Light"/>
              </a:rPr>
              <a:t>、</a:t>
            </a:r>
            <a:r>
              <a:rPr lang="en-US" sz="1400" dirty="0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可视化文件</a:t>
            </a:r>
            <a:r>
              <a:rPr lang="zh-CN" altLang="en-US" sz="1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Open Sans Light"/>
              </a:rPr>
              <a:t>、</a:t>
            </a:r>
            <a:r>
              <a:rPr lang="en-US" sz="1400" dirty="0" err="1">
                <a:latin typeface="Calibri" panose="020F0502020204030204" charset="0"/>
                <a:ea typeface="Verdana" panose="020B0604030504040204"/>
                <a:cs typeface="Calibri" panose="020F0502020204030204" charset="0"/>
                <a:sym typeface="Open Sans Light"/>
              </a:rPr>
              <a:t>相关文档</a:t>
            </a:r>
            <a:endParaRPr lang="en-US" sz="1400" dirty="0">
              <a:latin typeface="Calibri" panose="020F0502020204030204" charset="0"/>
              <a:ea typeface="Verdana" panose="020B0604030504040204"/>
              <a:cs typeface="Calibri" panose="020F0502020204030204" charset="0"/>
              <a:sym typeface="Open Sans Light"/>
            </a:endParaRPr>
          </a:p>
        </p:txBody>
      </p:sp>
      <p:pic>
        <p:nvPicPr>
          <p:cNvPr id="4" name="图片 3" descr="图形用户界面, 文本, 网站&#10;&#10;描述已自动生成">
            <a:extLst>
              <a:ext uri="{FF2B5EF4-FFF2-40B4-BE49-F238E27FC236}">
                <a16:creationId xmlns:a16="http://schemas.microsoft.com/office/drawing/2014/main" id="{C1B6E2C3-50F2-467D-BE98-C651D842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417" y="-4510"/>
            <a:ext cx="4387583" cy="14764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CC7EE7-0206-4B66-976D-A8F9179C9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16" y="1481526"/>
            <a:ext cx="4387583" cy="39544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06E2E11-9711-4C94-A470-35402CF673A1}"/>
              </a:ext>
            </a:extLst>
          </p:cNvPr>
          <p:cNvSpPr txBox="1"/>
          <p:nvPr/>
        </p:nvSpPr>
        <p:spPr>
          <a:xfrm>
            <a:off x="367534" y="78119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5"/>
              </a:rPr>
              <a:t>https://ieee-dataport.org/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4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4109606" y="376928"/>
            <a:ext cx="3324257" cy="543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 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春季 </a:t>
            </a:r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2747" r="4267" b="5370"/>
          <a:stretch/>
        </p:blipFill>
        <p:spPr>
          <a:xfrm>
            <a:off x="3415051" y="1041767"/>
            <a:ext cx="5088531" cy="2149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3720" r="14525" b="6058"/>
          <a:stretch/>
        </p:blipFill>
        <p:spPr>
          <a:xfrm>
            <a:off x="3366189" y="3411324"/>
            <a:ext cx="1186960" cy="1175031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4602011" y="3994065"/>
            <a:ext cx="3766492" cy="5922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课程注册链接：</a:t>
            </a:r>
            <a:r>
              <a:rPr lang="en-US" altLang="zh-CN" sz="12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</a:t>
            </a:r>
            <a:r>
              <a:rPr lang="en-US" altLang="zh-CN" sz="12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://survey.zohopublic.com.cn/zs/SoC6P4</a:t>
            </a:r>
            <a:endParaRPr lang="en-US" altLang="zh-CN" sz="12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63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" y="421573"/>
            <a:ext cx="2358634" cy="419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2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64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BFBB27-D7B3-4D11-B03C-E0D87840E932}"/>
              </a:ext>
            </a:extLst>
          </p:cNvPr>
          <p:cNvSpPr txBox="1">
            <a:spLocks noChangeArrowheads="1"/>
          </p:cNvSpPr>
          <p:nvPr/>
        </p:nvSpPr>
        <p:spPr>
          <a:xfrm>
            <a:off x="658267" y="473447"/>
            <a:ext cx="7524151" cy="16180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2000" b="1" dirty="0" err="1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                    </a:t>
            </a:r>
            <a: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162695505</a:t>
            </a:r>
            <a:br>
              <a:rPr lang="en-US" altLang="zh-CN" sz="20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3382D4-20DF-4DBF-9148-C0DF9C94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2" y="188946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59454D7-85F7-442B-8977-BA6D5E07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849" y="1889465"/>
            <a:ext cx="1707980" cy="169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9">
            <a:extLst>
              <a:ext uri="{FF2B5EF4-FFF2-40B4-BE49-F238E27FC236}">
                <a16:creationId xmlns:a16="http://schemas.microsoft.com/office/drawing/2014/main" id="{B8C2D0E8-6A03-40FA-B2A1-2712F4F753F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67036" y="1679794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CD29999-6821-4E3E-86AB-5FBACEDDE565}"/>
              </a:ext>
            </a:extLst>
          </p:cNvPr>
          <p:cNvSpPr txBox="1"/>
          <p:nvPr/>
        </p:nvSpPr>
        <p:spPr>
          <a:xfrm>
            <a:off x="2806603" y="4121451"/>
            <a:ext cx="3137847" cy="5909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4"/>
              </a:rPr>
              <a:t>iel@igroup.com.cn</a:t>
            </a:r>
            <a:endParaRPr lang="zh-CN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4388CA9D-E971-49AA-B427-58468D2CFB8E}"/>
              </a:ext>
            </a:extLst>
          </p:cNvPr>
          <p:cNvSpPr txBox="1"/>
          <p:nvPr/>
        </p:nvSpPr>
        <p:spPr>
          <a:xfrm>
            <a:off x="1451651" y="3538000"/>
            <a:ext cx="6457950" cy="587395"/>
          </a:xfrm>
          <a:prstGeom prst="roundRect">
            <a:avLst/>
          </a:prstGeom>
          <a:solidFill>
            <a:schemeClr val="lt1">
              <a:alpha val="84000"/>
            </a:schemeClr>
          </a:solidFill>
          <a:ln w="38100">
            <a:solidFill>
              <a:srgbClr val="6B1F73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altLang="zh-CN" sz="75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下载</a:t>
            </a:r>
            <a:r>
              <a:rPr lang="en-US" altLang="zh-CN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请登录微信公众号，首页</a:t>
            </a:r>
            <a:r>
              <a:rPr lang="zh-CN" altLang="en-US" sz="135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回复</a:t>
            </a:r>
            <a:r>
              <a:rPr lang="zh-CN" altLang="en-US" sz="1350" b="1" dirty="0" smtClean="0">
                <a:solidFill>
                  <a:srgbClr val="00833C"/>
                </a:solidFill>
                <a:latin typeface="微软雅黑" pitchFamily="34" charset="-122"/>
                <a:ea typeface="微软雅黑" pitchFamily="34" charset="-122"/>
              </a:rPr>
              <a:t>“南京信息工程大学”</a:t>
            </a:r>
            <a:r>
              <a:rPr lang="zh-CN" altLang="en-US" sz="135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获取</a:t>
            </a:r>
            <a:r>
              <a:rPr lang="zh-CN" altLang="en-US" sz="135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下载链接</a:t>
            </a:r>
            <a:endParaRPr lang="en-US" altLang="zh-CN" sz="135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endParaRPr lang="zh-CN" altLang="en-US" sz="75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54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7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889" y="308828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">
          <a:xfrm>
            <a:off x="768949" y="1043733"/>
            <a:ext cx="7225516" cy="10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63" y="1723834"/>
            <a:ext cx="6219971" cy="293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4816630" y="2434379"/>
            <a:ext cx="1592511" cy="65507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80403050404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85908" y="3501812"/>
            <a:ext cx="2909196" cy="130078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50940" y="3411220"/>
            <a:ext cx="1991995" cy="700890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8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8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433469" y="442346"/>
            <a:ext cx="4195487" cy="41106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Aerospace and Electronic Systems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Antennas and Propagation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Broadcast Technology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Circuits and Systems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Computational Intelligence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Computer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Consumer Electronics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Control Systems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Dielectrics and Electrical Insulation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Education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 Devices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Electronics Packaging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Electromagnetic Compatibility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Engineering in Medicine and Biology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Geoscience and Remote Sensing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Industrial Electronics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Industry Applications Society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Information Theory Society</a:t>
            </a:r>
          </a:p>
          <a:p>
            <a:pPr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and Measurement </a:t>
            </a:r>
            <a:r>
              <a:rPr lang="en-US" altLang="zh-CN" sz="11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Society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endParaRPr lang="zh-CN" altLang="en-US" sz="1200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628956" y="397540"/>
            <a:ext cx="4323658" cy="425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Intelligent Transportation Systems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Magnetics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Theory and Techniques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Nuclear and Plasma Sciences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Oceanic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Photonics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Electronics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&amp; Energy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Product Safety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Professional Communication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Reliability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Robotics and Automation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Society on Social Implications of Technology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Solid-State Circuits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Systems, Man, and Cybernetics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Technology and Engineering Management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Ultrasonics, Ferroelectrics, and Frequency Control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Vehicular Technology Society</a:t>
            </a:r>
          </a:p>
        </p:txBody>
      </p:sp>
      <p:sp>
        <p:nvSpPr>
          <p:cNvPr id="7" name="圆角矩形 7"/>
          <p:cNvSpPr/>
          <p:nvPr/>
        </p:nvSpPr>
        <p:spPr bwMode="auto">
          <a:xfrm>
            <a:off x="2164911" y="1732568"/>
            <a:ext cx="5309420" cy="1503031"/>
          </a:xfrm>
          <a:prstGeom prst="roundRect">
            <a:avLst/>
          </a:prstGeom>
          <a:ln>
            <a:solidFill>
              <a:srgbClr val="6B1F7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solidFill>
                <a:srgbClr val="000000"/>
              </a:solidFill>
              <a:latin typeface="Verdana" panose="020B0804030504040204" pitchFamily="34" charset="0"/>
            </a:endParaRPr>
          </a:p>
        </p:txBody>
      </p:sp>
      <p:sp>
        <p:nvSpPr>
          <p:cNvPr id="8" name="标题 3"/>
          <p:cNvSpPr txBox="1">
            <a:spLocks noChangeArrowheads="1"/>
          </p:cNvSpPr>
          <p:nvPr/>
        </p:nvSpPr>
        <p:spPr bwMode="auto">
          <a:xfrm>
            <a:off x="2422364" y="1862974"/>
            <a:ext cx="5257800" cy="12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</a:t>
            </a: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个专业协会</a:t>
            </a:r>
          </a:p>
        </p:txBody>
      </p:sp>
      <p:sp>
        <p:nvSpPr>
          <p:cNvPr id="9" name="标题 3"/>
          <p:cNvSpPr txBox="1"/>
          <p:nvPr/>
        </p:nvSpPr>
        <p:spPr bwMode="auto">
          <a:xfrm>
            <a:off x="3975022" y="2497679"/>
            <a:ext cx="4724400" cy="12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90204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zh-CN" sz="3600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Societies</a:t>
            </a:r>
            <a:endParaRPr lang="zh-CN" altLang="en-US" sz="3600" kern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8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4A43-821E-7147-8014-F1E1AD70B8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pPr/>
              <a:t>9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889" y="30882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 smtClean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  <a:endParaRPr lang="zh-CN" altLang="en-US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2789" y="955159"/>
            <a:ext cx="8153400" cy="4161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r>
              <a:rPr lang="en-US" altLang="zh-CN" sz="2000" dirty="0" smtClean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dirty="0" smtClean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363382" y="1391602"/>
            <a:ext cx="246737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Imaging</a:t>
            </a: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4715334" y="1044001"/>
            <a:ext cx="293903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 more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>
            <a:fillRect/>
          </a:stretch>
        </p:blipFill>
        <p:spPr bwMode="auto">
          <a:xfrm>
            <a:off x="6454035" y="4038930"/>
            <a:ext cx="766152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3" y="4017123"/>
            <a:ext cx="82172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6"/>
          <a:stretch>
            <a:fillRect/>
          </a:stretch>
        </p:blipFill>
        <p:spPr bwMode="auto">
          <a:xfrm>
            <a:off x="4331794" y="4027934"/>
            <a:ext cx="72486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1" y="4017123"/>
            <a:ext cx="753449" cy="92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>
            <a:fillRect/>
          </a:stretch>
        </p:blipFill>
        <p:spPr bwMode="auto">
          <a:xfrm>
            <a:off x="5331015" y="4026169"/>
            <a:ext cx="807437" cy="9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5" y="4027934"/>
            <a:ext cx="85189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灯片编号占位符 15"/>
          <p:cNvSpPr txBox="1"/>
          <p:nvPr/>
        </p:nvSpPr>
        <p:spPr>
          <a:xfrm>
            <a:off x="245175" y="4780985"/>
            <a:ext cx="529935" cy="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t>9</a:t>
            </a:fld>
            <a:endParaRPr lang="en-US" altLang="zh-CN" sz="1400"/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978089" y="1534251"/>
            <a:ext cx="7162800" cy="2414084"/>
            <a:chOff x="1143000" y="2667001"/>
            <a:chExt cx="7162800" cy="2413374"/>
          </a:xfrm>
        </p:grpSpPr>
        <p:sp>
          <p:nvSpPr>
            <p:cNvPr id="16" name="圆角矩形 15"/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18" name="矩形 13"/>
            <p:cNvPicPr>
              <a:picLocks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613" y="3556823"/>
              <a:ext cx="1625600" cy="152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3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2150</TotalTime>
  <Words>2523</Words>
  <Application>Microsoft Office PowerPoint</Application>
  <PresentationFormat>全屏显示(16:9)</PresentationFormat>
  <Paragraphs>441</Paragraphs>
  <Slides>64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2" baseType="lpstr">
      <vt:lpstr>ApexSans-book</vt:lpstr>
      <vt:lpstr>Helvetica Neue Light</vt:lpstr>
      <vt:lpstr>LucidaGrande</vt:lpstr>
      <vt:lpstr>MS PGothic</vt:lpstr>
      <vt:lpstr>MS PGothic</vt:lpstr>
      <vt:lpstr>Open Sans</vt:lpstr>
      <vt:lpstr>Open Sans Light</vt:lpstr>
      <vt:lpstr>黑体</vt:lpstr>
      <vt:lpstr>宋体</vt:lpstr>
      <vt:lpstr>微软雅黑</vt:lpstr>
      <vt:lpstr>Arial</vt:lpstr>
      <vt:lpstr>Calibri</vt:lpstr>
      <vt:lpstr>Calibri Light</vt:lpstr>
      <vt:lpstr>Courier New</vt:lpstr>
      <vt:lpstr>Times New Roman</vt:lpstr>
      <vt:lpstr>Verdana</vt:lpstr>
      <vt:lpstr>Wingdings</vt:lpstr>
      <vt:lpstr>Theme 1</vt:lpstr>
      <vt:lpstr>       </vt:lpstr>
      <vt:lpstr>IEEE高质量科技资源 助力高效科研创新</vt:lpstr>
      <vt:lpstr>主要内容</vt:lpstr>
      <vt:lpstr>IEEE Xplore——您身边的顶尖科技资源库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多种方法助力高效检索科研文献</vt:lpstr>
      <vt:lpstr>PowerPoint 演示文稿</vt:lpstr>
      <vt:lpstr>PowerPoint 演示文稿</vt:lpstr>
      <vt:lpstr>一框式检索核心技术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IEEE投稿攻略，攻克投稿壁垒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IEEE拥抱开放获取与开放科学</vt:lpstr>
      <vt:lpstr>PowerPoint 演示文稿</vt:lpstr>
      <vt:lpstr>PowerPoint 演示文稿</vt:lpstr>
      <vt:lpstr>目前，IEEE出版29种完全OA期刊-Full Open Access</vt:lpstr>
      <vt:lpstr>PowerPoint 演示文稿</vt:lpstr>
      <vt:lpstr>PowerPoint 演示文稿</vt:lpstr>
      <vt:lpstr>IEEE OA投稿-完全OA期刊 </vt:lpstr>
      <vt:lpstr>IEEE OA投稿-混合期刊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Erin</cp:lastModifiedBy>
  <cp:revision>169</cp:revision>
  <dcterms:created xsi:type="dcterms:W3CDTF">2016-10-24T19:40:55Z</dcterms:created>
  <dcterms:modified xsi:type="dcterms:W3CDTF">2023-04-14T06:10:49Z</dcterms:modified>
</cp:coreProperties>
</file>